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59" r:id="rId2"/>
    <p:sldId id="256" r:id="rId3"/>
    <p:sldId id="288" r:id="rId4"/>
    <p:sldId id="293" r:id="rId5"/>
    <p:sldId id="292" r:id="rId6"/>
    <p:sldId id="266" r:id="rId7"/>
    <p:sldId id="301" r:id="rId8"/>
    <p:sldId id="300" r:id="rId9"/>
    <p:sldId id="297" r:id="rId10"/>
    <p:sldId id="296" r:id="rId11"/>
    <p:sldId id="306" r:id="rId12"/>
    <p:sldId id="307" r:id="rId13"/>
    <p:sldId id="308" r:id="rId14"/>
    <p:sldId id="309" r:id="rId15"/>
    <p:sldId id="310" r:id="rId16"/>
    <p:sldId id="275" r:id="rId17"/>
    <p:sldId id="303" r:id="rId18"/>
    <p:sldId id="304" r:id="rId19"/>
    <p:sldId id="280" r:id="rId20"/>
    <p:sldId id="265" r:id="rId21"/>
    <p:sldId id="273" r:id="rId22"/>
    <p:sldId id="281" r:id="rId23"/>
    <p:sldId id="282" r:id="rId24"/>
    <p:sldId id="283" r:id="rId25"/>
    <p:sldId id="284" r:id="rId26"/>
    <p:sldId id="285" r:id="rId27"/>
    <p:sldId id="286" r:id="rId28"/>
    <p:sldId id="257" r:id="rId29"/>
    <p:sldId id="258" r:id="rId30"/>
    <p:sldId id="311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7F275A-72CA-AEF3-A60D-EB85CA20791B}" name="Nena Rončević" initials="NR" userId="S::nena.roncevic@uniri.hr::43a5a819-4bf3-4c14-a473-b325676a56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615A"/>
    <a:srgbClr val="1F3864"/>
    <a:srgbClr val="A74128"/>
    <a:srgbClr val="4A545C"/>
    <a:srgbClr val="DCB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59C757-115D-6F61-4D3E-F6FCC16B5DA7}" v="23" dt="2024-10-04T13:14:17.108"/>
    <p1510:client id="{8762A8BC-3F6D-97C6-F025-B7BA082E5232}" v="227" dt="2024-10-05T09:17:35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03080-BDE5-4FF1-9E7A-392FA877C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148406-77ED-4654-9AD4-059BCB00A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9D2DB-CFA2-4DD3-BB29-C9936426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BD2F-D07D-4707-A7C2-88FBF443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05F17-DC36-4995-AD54-8E2684E6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220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E254-E1F6-486B-9DA8-0BC3DD7E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C4F86-5B25-4511-A55B-9AC2924EE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4A014-D6D6-4E9A-B81F-919F8C1A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A85B5-0FD8-4707-9353-61CE245C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DC466-A2B1-42AC-BECB-9329DD279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779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540EEF-A420-4FDB-92C8-D19E40CCEE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F7AD8-E9FB-4A74-804F-1CF0DA107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B1344-236B-4FD6-9F68-04B774006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AABC4-3504-41CB-A43F-BE8BC778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5D856-AF83-4C70-A6DF-4C339303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8273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24180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-2590543" y="289785"/>
            <a:ext cx="10972801" cy="8636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8856" y="1303906"/>
            <a:ext cx="3885104" cy="424180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Sea against sky at sunset"/>
          <p:cNvSpPr>
            <a:spLocks noGrp="1"/>
          </p:cNvSpPr>
          <p:nvPr>
            <p:ph type="pic" sz="half" idx="21"/>
          </p:nvPr>
        </p:nvSpPr>
        <p:spPr>
          <a:xfrm>
            <a:off x="4725908" y="1096933"/>
            <a:ext cx="4118653" cy="46279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" name="Sea against sky at sunset"/>
          <p:cNvSpPr>
            <a:spLocks noGrp="1"/>
          </p:cNvSpPr>
          <p:nvPr>
            <p:ph type="pic" sz="quarter" idx="22"/>
          </p:nvPr>
        </p:nvSpPr>
        <p:spPr>
          <a:xfrm>
            <a:off x="9210580" y="1205390"/>
            <a:ext cx="1960403" cy="22028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Sea against sky at sunset"/>
          <p:cNvSpPr>
            <a:spLocks noGrp="1"/>
          </p:cNvSpPr>
          <p:nvPr>
            <p:ph type="pic" sz="quarter" idx="23"/>
          </p:nvPr>
        </p:nvSpPr>
        <p:spPr>
          <a:xfrm>
            <a:off x="9210580" y="3378137"/>
            <a:ext cx="1960370" cy="22027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3789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D66FE-1BF0-4CFF-B3AB-BFC6198C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9ADC2-2458-40CC-9085-24A6078A6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8C211-996A-4242-A848-0ECFFF0F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7535F-8791-4287-933E-63E8052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C6E90-D8D0-4BC0-8B1B-9652BEBB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3292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083A-AAD4-4915-969B-0FB2941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4558F-0396-48DA-84F3-C096781FE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E5A9D-F381-4CF5-B1CE-2556ED28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CED45-8CC0-44AD-9C47-0A71D1A33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714AA-412A-45E2-A5EE-93D95AFE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757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0F815-E58C-45B0-8C17-1877EE37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B89C8-6C26-4A3A-8FFB-604460B06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CDBF0-1D57-4491-B1DD-3CB2C0EA4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A9951-2BFD-4934-A3DC-4309A157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A05D8-3A40-457C-AA73-03E48742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0015A7-BE20-40AC-A26F-8F490B0E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962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CA0E-1542-49DB-A5B9-1692D73D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42FFF-3861-4C41-853B-CFB704A3B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5176F-8CFD-4E05-A100-8C283B7C1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6B99C-3DFB-43A1-A9F7-5BBF08A08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A17684-36B7-4B40-B7A6-3677BC838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CF604-8027-4C92-9C57-C56596DF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228D1-8792-4163-9018-E570081D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66731-A03D-435E-9B97-B4B0B932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343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85BC-72B3-44D2-B069-1BB9A666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E201C-E5BD-4B50-928A-94B95C316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5213A-3FF3-4FF0-996B-47751EC3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FFA70-328A-4373-97A9-748D63504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2402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814B0-61F2-4407-8D70-3481696B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9049D-857A-4026-A18F-075FB8BC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5C4F5-CF38-4CFF-AC97-77D778F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844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02D0-56A0-42D0-BD7E-48F19DD48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37112-5DF2-43BE-BF60-4CCD5E4D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F577F-9F56-4D08-81FB-FAC40DD06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FA151-6075-434D-A7C6-8A643CD19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D9EF4-0F01-4365-8C8B-F556A72EA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6E2A0-7A87-445B-8458-21E6995D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44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1006-4564-41D2-8AB4-A2B7CA2B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A44E2C-B273-4CCC-8BEF-0BD6C0689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77035-FD9A-4AA8-B552-14B69EACE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B2CA3-2AA9-44BF-AB99-373DD46F0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F1270-272B-4E21-919D-EBFE4DE6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0DE07-39AE-413A-B6CC-CBD73D71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404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0BE7CD-FD35-4633-91CB-0B87F768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8CE7C-5809-4ECF-B93A-36120265A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8DC45-8DAF-44A7-8BA1-8B7574AE7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03C82-7B67-4D6E-83D9-D00EF03D5943}" type="datetimeFigureOut">
              <a:rPr lang="hr-HR" smtClean="0"/>
              <a:t>7.10.2024.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762C4-59ED-483F-A6A8-48B5F1279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B7C0D-69AB-4999-B1E0-9D912E545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E4F4-F2AB-43E3-AFF6-6F0C0D213C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29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5" r:id="rId12"/>
    <p:sldLayoutId id="21474838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profile.php?id=100051375052656" TargetMode="External"/><Relationship Id="rId4" Type="http://schemas.openxmlformats.org/officeDocument/2006/relationships/hyperlink" Target="http://www.ffri.uniri.h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arijere@ffri.uniri.hr" TargetMode="External"/><Relationship Id="rId4" Type="http://schemas.openxmlformats.org/officeDocument/2006/relationships/hyperlink" Target="https://ffri.uniri.hr/fakultet-i-zajednica/ured-za-karijer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profile.php?id=100064289374020" TargetMode="External"/><Relationship Id="rId5" Type="http://schemas.openxmlformats.org/officeDocument/2006/relationships/hyperlink" Target="mailto:akademska.podrska@ffri.uniri.hr" TargetMode="External"/><Relationship Id="rId4" Type="http://schemas.openxmlformats.org/officeDocument/2006/relationships/hyperlink" Target="https://ffri.uniri.hr/studiranje/postojeci-studenti/savjetovanje-i-podrska-studentim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t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mailto:ffri@sz.uniri.hr" TargetMode="External"/><Relationship Id="rId7" Type="http://schemas.openxmlformats.org/officeDocument/2006/relationships/image" Target="../media/image18.tif"/><Relationship Id="rId2" Type="http://schemas.openxmlformats.org/officeDocument/2006/relationships/hyperlink" Target="mailto:kstrmic@student.uniri.hr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7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ri.uniri.hr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hr.linkedin.com/company/studentski-centar-rijek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studentski.centar.rijeka/" TargetMode="External"/><Relationship Id="rId5" Type="http://schemas.openxmlformats.org/officeDocument/2006/relationships/hyperlink" Target="https://www.facebook.com/sc.rijeka" TargetMode="External"/><Relationship Id="rId10" Type="http://schemas.openxmlformats.org/officeDocument/2006/relationships/hyperlink" Target="mailto:scri.uniri@scri.hr" TargetMode="External"/><Relationship Id="rId4" Type="http://schemas.openxmlformats.org/officeDocument/2006/relationships/image" Target="../media/image30.png"/><Relationship Id="rId9" Type="http://schemas.openxmlformats.org/officeDocument/2006/relationships/hyperlink" Target="https://svjetionik.scri.hr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aleksandra.golubovic@ffri.uniri.h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ffri.uniri.hr/studiranje/postojeci-studenti/obavijesti/" TargetMode="External"/><Relationship Id="rId7" Type="http://schemas.openxmlformats.org/officeDocument/2006/relationships/hyperlink" Target="https://ffri.uniri.hr/wp-content/uploads/Pravilnik_o_studiranju-prijedipl_dipl-2023.pdf" TargetMode="External"/><Relationship Id="rId2" Type="http://schemas.openxmlformats.org/officeDocument/2006/relationships/hyperlink" Target="https://ffri.uniri.hr/studiranje/postojeci-studenti/nastav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fri.uniri.hr/o-fakultetu/normativni-akti/" TargetMode="External"/><Relationship Id="rId5" Type="http://schemas.openxmlformats.org/officeDocument/2006/relationships/hyperlink" Target="https://ffri.uniri.hr/studiranje/postojeci-studenti/odluke/" TargetMode="External"/><Relationship Id="rId4" Type="http://schemas.openxmlformats.org/officeDocument/2006/relationships/hyperlink" Target="https://ffri.uniri.hr/studiranje/postojeci-studenti/savjetovanje-i-podrska-studentima/" TargetMode="Externa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ffri.uniri.hr/internacionalizacija-i-mobilno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hyperlink" Target="https://libraries.uniri.hr/ffri/search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fri.uniri.hr/wp-content/uploads/Edukacija_korisnika-2022.pdf" TargetMode="External"/><Relationship Id="rId5" Type="http://schemas.openxmlformats.org/officeDocument/2006/relationships/hyperlink" Target="https://ffri.uniri.hr/wp-content/uploads/Vodic_za_korisnike-2022.pdf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ffri.uniri.hr/knjiznica/" TargetMode="Externa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hyperlink" Target="https://login.aaiedu.hr/sso/module.php/core/loginuserpass?AuthState=_6d0ed6e63df5cf321b738a5ac177342ce51c6aaa3e%3Ahttps%3A%2F%2Flogin.aaiedu.hr%2Fsso%2Fsaml2%2Fidp%2FSSOService.php%3Fspentityid%3Dhttp%253A%252F%252Fwww.ukkc.crolib.hr%252Fsimplesaml%252Fmodule.php%252Fsaml%252Fsp%252Fmetadata.php%252Fdefault-sp%26RelayState%3Dhttp%253A%252F%252Fwww.ukkc.crolib.hr%252Fprijava%252F%26cookieTime%3D172659110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njiznica@ffri.uniri.hr" TargetMode="External"/><Relationship Id="rId5" Type="http://schemas.openxmlformats.org/officeDocument/2006/relationships/hyperlink" Target="https://ffri.uniri.hr/knjiznica/" TargetMode="External"/><Relationship Id="rId4" Type="http://schemas.openxmlformats.org/officeDocument/2006/relationships/hyperlink" Target="https://ffri.uniri.hr/wp-content/uploads/2022/03/Upisnica-s-logom-za-online.pdf" TargetMode="Externa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5oGU1lwUaKw" TargetMode="External"/><Relationship Id="rId5" Type="http://schemas.openxmlformats.org/officeDocument/2006/relationships/hyperlink" Target="https://youtu.be/vR0_HqFixqY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sic.uniri.hr/files/Dokumenti/Upute/UputaOffice365_studenti_1_1.pdf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sic.uniri.hr/files/Dokumenti/Upute/aai-identite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rce.unizg.hr/studenti/srce-za-brucose-2024" TargetMode="External"/><Relationship Id="rId5" Type="http://schemas.openxmlformats.org/officeDocument/2006/relationships/hyperlink" Target="https://sic.uniri.hr/files/Dokumenti/Upute/RAD_UNIRI-upute_2019-11.pdf" TargetMode="External"/><Relationship Id="rId4" Type="http://schemas.openxmlformats.org/officeDocument/2006/relationships/hyperlink" Target="https://sic.uniri.hr/files/Dokumenti/Upute/UNIRI_Gmail_za_studente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136D9-9960-4241-82E0-80E1A781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460" y="484112"/>
            <a:ext cx="6015402" cy="1392482"/>
          </a:xfrm>
        </p:spPr>
        <p:txBody>
          <a:bodyPr>
            <a:normAutofit/>
          </a:bodyPr>
          <a:lstStyle/>
          <a:p>
            <a:pPr algn="ctr"/>
            <a:r>
              <a:rPr lang="hr-HR" sz="6000" b="1"/>
              <a:t>Dobro došli!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788062-31E0-4DEC-8A9B-311400AEF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851"/>
            <a:ext cx="12192000" cy="47561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1C910-976E-4DA3-9FFF-5C8AB82FF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6" y="336487"/>
            <a:ext cx="2647950" cy="121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A2567-8B9D-4CE2-B866-F0BC69C2D1E6}"/>
              </a:ext>
            </a:extLst>
          </p:cNvPr>
          <p:cNvSpPr txBox="1"/>
          <p:nvPr/>
        </p:nvSpPr>
        <p:spPr>
          <a:xfrm>
            <a:off x="9483702" y="3188173"/>
            <a:ext cx="2465282" cy="35548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 cap="all"/>
              <a:t>FILOZOFSKI FAKULTET U RIJECI</a:t>
            </a:r>
          </a:p>
          <a:p>
            <a:endParaRPr lang="hr-HR" b="1" cap="all"/>
          </a:p>
          <a:p>
            <a:pPr fontAlgn="base"/>
            <a:r>
              <a:rPr lang="hr-HR"/>
              <a:t>Sveučilišna avenija 4</a:t>
            </a:r>
          </a:p>
          <a:p>
            <a:pPr fontAlgn="base"/>
            <a:r>
              <a:rPr lang="hr-HR"/>
              <a:t>51000 Rijeka</a:t>
            </a:r>
          </a:p>
          <a:p>
            <a:pPr fontAlgn="base"/>
            <a:r>
              <a:rPr lang="hr-HR"/>
              <a:t>Republika Hrvatska</a:t>
            </a:r>
          </a:p>
          <a:p>
            <a:pPr fontAlgn="base"/>
            <a:endParaRPr lang="hr-HR"/>
          </a:p>
          <a:p>
            <a:pPr fontAlgn="base"/>
            <a:r>
              <a:rPr lang="hr-HR" b="1">
                <a:hlinkClick r:id="rId4"/>
              </a:rPr>
              <a:t>www.ffri.uniri.hr</a:t>
            </a:r>
            <a:endParaRPr lang="hr-HR" b="1"/>
          </a:p>
          <a:p>
            <a:pPr fontAlgn="base">
              <a:lnSpc>
                <a:spcPct val="150000"/>
              </a:lnSpc>
            </a:pPr>
            <a:r>
              <a:rPr lang="hr-HR" b="1">
                <a:hlinkClick r:id="rId5"/>
              </a:rPr>
              <a:t>Facebook</a:t>
            </a:r>
            <a:endParaRPr lang="hr-HR" b="1"/>
          </a:p>
          <a:p>
            <a:pPr fontAlgn="base"/>
            <a:endParaRPr lang="hr-HR" b="1"/>
          </a:p>
          <a:p>
            <a:br>
              <a:rPr lang="hr-HR"/>
            </a:br>
            <a:endParaRPr lang="hr-H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8EA884-D81C-4A6A-BE2C-E80647820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66" y="946087"/>
            <a:ext cx="1544517" cy="4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39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63DDEF-6C00-4D0D-8B70-93F9E54AA027}"/>
              </a:ext>
            </a:extLst>
          </p:cNvPr>
          <p:cNvSpPr txBox="1"/>
          <p:nvPr/>
        </p:nvSpPr>
        <p:spPr>
          <a:xfrm>
            <a:off x="758969" y="2034398"/>
            <a:ext cx="11550908" cy="47551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b="1" dirty="0">
                <a:solidFill>
                  <a:srgbClr val="0070C0"/>
                </a:solidFill>
              </a:rPr>
              <a:t>AKTIVNOSTI UREDA ZA KARIJERE</a:t>
            </a:r>
          </a:p>
          <a:p>
            <a:endParaRPr lang="hr-HR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Povezivanje studenata/</a:t>
            </a:r>
            <a:r>
              <a:rPr lang="hr-HR" dirty="0" err="1"/>
              <a:t>ica</a:t>
            </a:r>
            <a:r>
              <a:rPr lang="hr-HR" dirty="0"/>
              <a:t> s potencijalnim poslodavcima.</a:t>
            </a:r>
            <a:endParaRPr lang="hr-HR" dirty="0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/>
              <a:t>Provođenje edukativnih, informativnih i savjetodavnih aktivnosti za studente/</a:t>
            </a:r>
            <a:r>
              <a:rPr lang="hr-HR" dirty="0" err="1"/>
              <a:t>ice</a:t>
            </a:r>
            <a:r>
              <a:rPr lang="hr-HR" dirty="0"/>
              <a:t>.</a:t>
            </a:r>
            <a:endParaRPr lang="hr-HR" dirty="0" err="1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hr-HR" dirty="0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b="1" dirty="0">
                <a:ea typeface="Calibri" panose="020F0502020204030204"/>
                <a:cs typeface="Calibri"/>
              </a:rPr>
              <a:t>MEET &amp; GREET 2024 - Dan stručne prakse, karijera i volontiranja FFRI</a:t>
            </a:r>
          </a:p>
          <a:p>
            <a:pPr>
              <a:lnSpc>
                <a:spcPct val="150000"/>
              </a:lnSpc>
            </a:pPr>
            <a:r>
              <a:rPr lang="hr-HR" dirty="0">
                <a:ea typeface="Calibri" panose="020F0502020204030204"/>
                <a:cs typeface="Calibri"/>
              </a:rPr>
              <a:t>                                              - 16. listopada 2024.</a:t>
            </a:r>
          </a:p>
          <a:p>
            <a:pPr>
              <a:lnSpc>
                <a:spcPct val="150000"/>
              </a:lnSpc>
            </a:pPr>
            <a:r>
              <a:rPr lang="hr-HR" dirty="0">
                <a:ea typeface="Calibri" panose="020F0502020204030204"/>
                <a:cs typeface="Calibri"/>
              </a:rPr>
              <a:t>                                              - od 9:00 do 12:00 sati</a:t>
            </a:r>
          </a:p>
          <a:p>
            <a:pPr>
              <a:lnSpc>
                <a:spcPct val="150000"/>
              </a:lnSpc>
            </a:pPr>
            <a:r>
              <a:rPr lang="hr-HR" dirty="0">
                <a:ea typeface="Calibri" panose="020F0502020204030204"/>
                <a:cs typeface="Calibri"/>
              </a:rPr>
              <a:t>                                              - u prizemlju zgrade.</a:t>
            </a:r>
          </a:p>
          <a:p>
            <a:pPr>
              <a:lnSpc>
                <a:spcPct val="150000"/>
              </a:lnSpc>
            </a:pPr>
            <a:endParaRPr lang="hr-HR" sz="1600" b="1" i="1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r-HR">
              <a:ea typeface="Calibri" panose="020F0502020204030204"/>
              <a:cs typeface="Calibri"/>
            </a:endParaRPr>
          </a:p>
          <a:p>
            <a:pPr lvl="8"/>
            <a:endParaRPr lang="hr-HR" b="1">
              <a:ea typeface="Calibri"/>
              <a:cs typeface="Calibri"/>
            </a:endParaRPr>
          </a:p>
          <a:p>
            <a:pPr lvl="8"/>
            <a:endParaRPr lang="hr-HR" b="1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EE153-D5B1-49DD-B1CD-76B4707F0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4F342-A403-422A-B28F-A88E166AD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63" y="888093"/>
            <a:ext cx="1544517" cy="46756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9A9A8F5-2CF2-8778-BA8D-6D977DB3253A}"/>
              </a:ext>
            </a:extLst>
          </p:cNvPr>
          <p:cNvSpPr txBox="1"/>
          <p:nvPr/>
        </p:nvSpPr>
        <p:spPr>
          <a:xfrm>
            <a:off x="8021980" y="102769"/>
            <a:ext cx="427343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b="1" i="0" u="none" strike="noStrike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Kontakt</a:t>
            </a:r>
            <a:r>
              <a:rPr lang="hr-HR" b="1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:</a:t>
            </a:r>
            <a:r>
              <a:rPr lang="hr-HR" b="0" i="0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​</a:t>
            </a:r>
            <a:r>
              <a:rPr lang="hr-HR" b="1" i="0" u="none" strike="noStrike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                                                       </a:t>
            </a:r>
            <a:r>
              <a:rPr lang="hr-HR" b="1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 </a:t>
            </a:r>
            <a:r>
              <a:rPr lang="hr-HR" b="1" i="0" u="sng" strike="noStrike" dirty="0">
                <a:solidFill>
                  <a:srgbClr val="0563C1"/>
                </a:solidFill>
                <a:latin typeface="Calibri"/>
                <a:ea typeface="Segoe UI"/>
                <a:cs typeface="Segoe UI"/>
                <a:hlinkClick r:id="rId4"/>
              </a:rPr>
              <a:t>Ured za karijere</a:t>
            </a:r>
            <a:r>
              <a:rPr lang="en-US" b="0" i="0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​</a:t>
            </a:r>
            <a:endParaRPr lang="sr-Latn-RS" dirty="0"/>
          </a:p>
          <a:p>
            <a:pPr algn="l" rtl="0"/>
            <a:r>
              <a:rPr lang="hr-HR" b="0" i="0" u="none" strike="noStrike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Voditeljica Ureda</a:t>
            </a:r>
            <a:r>
              <a:rPr lang="hr-HR" b="0" i="0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r>
              <a:rPr lang="hr-HR" b="0" i="0" u="none" strike="noStrike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Katarina Vorkapić, prof.</a:t>
            </a:r>
            <a:r>
              <a:rPr lang="hr-HR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 i</a:t>
            </a:r>
            <a:r>
              <a:rPr lang="hr-HR" b="0" i="0" u="none" strike="noStrike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 </a:t>
            </a:r>
            <a:r>
              <a:rPr lang="hr-HR" b="0" i="0" u="none" strike="noStrike" dirty="0" err="1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univ</a:t>
            </a:r>
            <a:r>
              <a:rPr lang="hr-HR" b="0" i="0" u="none" strike="noStrike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. </a:t>
            </a:r>
            <a:r>
              <a:rPr lang="hr-HR" b="0" i="0" u="none" strike="noStrike" dirty="0" err="1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spec</a:t>
            </a:r>
            <a:r>
              <a:rPr lang="hr-HR" b="0" i="0" u="none" strike="noStrike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. </a:t>
            </a:r>
            <a:r>
              <a:rPr lang="hr-HR" b="0" i="0" u="none" strike="noStrike" dirty="0" err="1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iur</a:t>
            </a:r>
            <a:r>
              <a:rPr lang="hr-HR" b="0" i="0" u="none" strike="noStrike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.</a:t>
            </a:r>
            <a:r>
              <a:rPr lang="hr-HR" b="0" i="0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pPr algn="l" rtl="0"/>
            <a:r>
              <a:rPr lang="hr-HR" b="0" i="0" u="none" strike="noStrike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Mail: </a:t>
            </a:r>
            <a:r>
              <a:rPr lang="hr-HR" b="0" i="0" u="sng" strike="noStrike" dirty="0">
                <a:solidFill>
                  <a:srgbClr val="0563C1"/>
                </a:solidFill>
                <a:latin typeface="Calibri"/>
                <a:ea typeface="Segoe UI"/>
                <a:cs typeface="Segoe UI"/>
                <a:hlinkClick r:id="rId5"/>
              </a:rPr>
              <a:t>karijere@ffri.uniri.hr</a:t>
            </a:r>
            <a:r>
              <a:rPr lang="hr-HR" b="0" i="0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pPr algn="l" rtl="0"/>
            <a:r>
              <a:rPr lang="hr-HR" b="0" i="0" u="none" strike="noStrike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4. kat, F - 468</a:t>
            </a:r>
            <a:r>
              <a:rPr lang="hr-HR" b="0" i="0" dirty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​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26549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84F0-AA17-7BD8-1BF2-EC2F39C6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60" y="1201331"/>
            <a:ext cx="3628440" cy="52780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600" b="1" dirty="0"/>
            </a:br>
            <a:br>
              <a:rPr lang="en-US" sz="3600" b="1" dirty="0"/>
            </a:br>
            <a:r>
              <a:rPr lang="en-US" sz="3600" b="1" kern="1200" dirty="0">
                <a:latin typeface="+mj-lt"/>
                <a:ea typeface="+mj-ea"/>
                <a:cs typeface="+mj-cs"/>
              </a:rPr>
              <a:t>MEET &amp; GREET – Dan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stručne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prakse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karijera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i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 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volontiranja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FFRI</a:t>
            </a: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                  </a:t>
            </a:r>
            <a:endParaRPr lang="en-US" sz="3600" b="1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7" name="Picture 6" descr="A group of women standing in a room with a teddy bear&#10;&#10;Description automatically generated">
            <a:extLst>
              <a:ext uri="{FF2B5EF4-FFF2-40B4-BE49-F238E27FC236}">
                <a16:creationId xmlns:a16="http://schemas.microsoft.com/office/drawing/2014/main" id="{A9D0DBCB-028A-6F65-D9E2-699591BD50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72" r="14271"/>
          <a:stretch/>
        </p:blipFill>
        <p:spPr>
          <a:xfrm>
            <a:off x="20" y="10"/>
            <a:ext cx="3463613" cy="3428990"/>
          </a:xfrm>
          <a:prstGeom prst="rect">
            <a:avLst/>
          </a:prstGeom>
        </p:spPr>
      </p:pic>
      <p:pic>
        <p:nvPicPr>
          <p:cNvPr id="4" name="Content Placeholder 3" descr="A group of people in a room&#10;&#10;Description automatically generated">
            <a:extLst>
              <a:ext uri="{FF2B5EF4-FFF2-40B4-BE49-F238E27FC236}">
                <a16:creationId xmlns:a16="http://schemas.microsoft.com/office/drawing/2014/main" id="{FD81E39C-54F1-C568-900C-7CD35005D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980" r="18041"/>
          <a:stretch/>
        </p:blipFill>
        <p:spPr>
          <a:xfrm>
            <a:off x="3463635" y="10"/>
            <a:ext cx="4076624" cy="4148656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BE4F7645-07E7-6D77-94B8-C9745EC8D9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039" r="4204"/>
          <a:stretch/>
        </p:blipFill>
        <p:spPr>
          <a:xfrm>
            <a:off x="20" y="3429000"/>
            <a:ext cx="3463613" cy="3429000"/>
          </a:xfrm>
          <a:prstGeom prst="rect">
            <a:avLst/>
          </a:prstGeom>
        </p:spPr>
      </p:pic>
      <p:pic>
        <p:nvPicPr>
          <p:cNvPr id="6" name="Picture 5" descr="A group of people at a table&#10;&#10;Description automatically generated">
            <a:extLst>
              <a:ext uri="{FF2B5EF4-FFF2-40B4-BE49-F238E27FC236}">
                <a16:creationId xmlns:a16="http://schemas.microsoft.com/office/drawing/2014/main" id="{7ECD1239-D63A-F988-5813-F2A325B2E0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15" r="13553"/>
          <a:stretch/>
        </p:blipFill>
        <p:spPr>
          <a:xfrm>
            <a:off x="3463635" y="3429000"/>
            <a:ext cx="407662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1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165311-45C7-49A8-8367-9EC00E668CB3}"/>
              </a:ext>
            </a:extLst>
          </p:cNvPr>
          <p:cNvSpPr txBox="1"/>
          <p:nvPr/>
        </p:nvSpPr>
        <p:spPr>
          <a:xfrm>
            <a:off x="745897" y="2487206"/>
            <a:ext cx="11090519" cy="44781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hr-HR" sz="2400" i="1"/>
          </a:p>
          <a:p>
            <a:r>
              <a:rPr lang="hr-HR" sz="2000" b="1" dirty="0">
                <a:solidFill>
                  <a:srgbClr val="0070C0"/>
                </a:solidFill>
              </a:rPr>
              <a:t>OSNOVNE ZADAĆE</a:t>
            </a:r>
            <a:endParaRPr lang="hr-HR" sz="2000" b="1" dirty="0">
              <a:solidFill>
                <a:srgbClr val="0070C0"/>
              </a:solidFill>
              <a:cs typeface="Calibri"/>
            </a:endParaRPr>
          </a:p>
          <a:p>
            <a:endParaRPr lang="hr-HR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Pružanje </a:t>
            </a:r>
            <a:r>
              <a:rPr lang="hr-HR" b="1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podrške studentima/</a:t>
            </a:r>
            <a:r>
              <a:rPr lang="hr-HR" b="1" dirty="0" err="1">
                <a:solidFill>
                  <a:schemeClr val="bg2">
                    <a:lumMod val="25000"/>
                  </a:schemeClr>
                </a:solidFill>
                <a:cs typeface="Times New Roman"/>
              </a:rPr>
              <a:t>cama</a:t>
            </a:r>
            <a:r>
              <a:rPr lang="hr-HR" b="1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u procesu svladavanja zahtjeva studija, stjecanja novih znanja i vještina te povećanja akademske učinkovitosti</a:t>
            </a:r>
            <a:endParaRPr lang="hr-HR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Provođenje </a:t>
            </a:r>
            <a:r>
              <a:rPr lang="hr-HR" b="1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informativnih, edukativnih i savjetodavnih aktivnosti</a:t>
            </a:r>
            <a:endParaRPr lang="hr-HR" b="1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Grupna i individualna </a:t>
            </a:r>
            <a:r>
              <a:rPr lang="hr-HR" b="1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savjetovanja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, konzultacije, edukacije, radionice...</a:t>
            </a:r>
            <a:endParaRPr lang="hr-HR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Razvijanje i koordiniranje </a:t>
            </a:r>
            <a:r>
              <a:rPr lang="hr-HR" b="1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sustava studentskog mentorstva</a:t>
            </a:r>
            <a:endParaRPr lang="hr-HR" b="1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  <a:ea typeface="Calibri"/>
                <a:cs typeface="Calibri"/>
              </a:rPr>
              <a:t>Koordiniranje </a:t>
            </a:r>
            <a:r>
              <a:rPr lang="hr-HR" b="1" dirty="0">
                <a:solidFill>
                  <a:schemeClr val="bg2">
                    <a:lumMod val="25000"/>
                  </a:schemeClr>
                </a:solidFill>
                <a:ea typeface="Calibri"/>
                <a:cs typeface="Calibri"/>
              </a:rPr>
              <a:t>sustava vršnjačke potpore</a:t>
            </a:r>
            <a:endParaRPr lang="hr-HR" b="1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Upućivanje studenata/</a:t>
            </a:r>
            <a:r>
              <a:rPr lang="hr-HR" dirty="0" err="1">
                <a:solidFill>
                  <a:schemeClr val="bg2">
                    <a:lumMod val="25000"/>
                  </a:schemeClr>
                </a:solidFill>
                <a:cs typeface="Times New Roman"/>
              </a:rPr>
              <a:t>ica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  <a:cs typeface="Times New Roman"/>
              </a:rPr>
              <a:t> sa specifičnim teškoćama na odgovarajuće odgovorne osobe ili službe.</a:t>
            </a:r>
            <a:endParaRPr lang="hr-HR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endParaRPr lang="hr-HR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4DE1E-B675-4205-8A42-C91BB917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CC40B-0B20-4367-8379-46A50E834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63" y="888093"/>
            <a:ext cx="1544517" cy="4675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07295E-33B3-4DCF-AA58-587E2167B5F4}"/>
              </a:ext>
            </a:extLst>
          </p:cNvPr>
          <p:cNvSpPr/>
          <p:nvPr/>
        </p:nvSpPr>
        <p:spPr>
          <a:xfrm>
            <a:off x="549904" y="1718677"/>
            <a:ext cx="7317036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hr-HR" b="1">
                <a:cs typeface="Calibri"/>
              </a:rPr>
              <a:t>dr. sc. Sanda </a:t>
            </a:r>
            <a:r>
              <a:rPr lang="hr-HR" b="1" err="1">
                <a:cs typeface="Calibri"/>
              </a:rPr>
              <a:t>Grudić</a:t>
            </a:r>
            <a:r>
              <a:rPr lang="hr-HR" b="1">
                <a:cs typeface="Calibri"/>
              </a:rPr>
              <a:t> </a:t>
            </a:r>
            <a:r>
              <a:rPr lang="hr-HR" b="1" err="1">
                <a:cs typeface="Calibri"/>
              </a:rPr>
              <a:t>Kvasić</a:t>
            </a:r>
            <a:r>
              <a:rPr lang="hr-HR" b="1">
                <a:cs typeface="Calibri"/>
              </a:rPr>
              <a:t>, voditeljica Ureda za akademsku podršku</a:t>
            </a:r>
          </a:p>
          <a:p>
            <a:r>
              <a:rPr lang="hr-HR" sz="2400" b="1" i="1">
                <a:solidFill>
                  <a:srgbClr val="FF0000"/>
                </a:solidFill>
              </a:rPr>
              <a:t>URED ZA AKADEMSKU PODRŠKU</a:t>
            </a:r>
            <a:endParaRPr lang="hr-HR" sz="2400" i="1">
              <a:solidFill>
                <a:srgbClr val="FF0000"/>
              </a:solidFill>
              <a:ea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D35662-1F02-4FC3-BFF7-EE4A92A79277}"/>
              </a:ext>
            </a:extLst>
          </p:cNvPr>
          <p:cNvSpPr/>
          <p:nvPr/>
        </p:nvSpPr>
        <p:spPr>
          <a:xfrm>
            <a:off x="8156894" y="211667"/>
            <a:ext cx="3765476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Kontakt: </a:t>
            </a:r>
            <a:endParaRPr lang="sr-Latn-RS" dirty="0"/>
          </a:p>
          <a:p>
            <a:r>
              <a:rPr lang="hr-HR" b="1" dirty="0">
                <a:cs typeface="Calibri"/>
                <a:hlinkClick r:id="rId4"/>
              </a:rPr>
              <a:t>Ured za akademsku podršku</a:t>
            </a:r>
            <a:endParaRPr lang="hr-HR" b="1" dirty="0">
              <a:ea typeface="Calibri" panose="020F0502020204030204"/>
              <a:cs typeface="Calibri"/>
            </a:endParaRPr>
          </a:p>
          <a:p>
            <a:r>
              <a:rPr lang="hr-HR" u="sng" dirty="0">
                <a:hlinkClick r:id="rId5"/>
              </a:rPr>
              <a:t>akademska.podrska@ffri.uniri.hr</a:t>
            </a:r>
            <a:endParaRPr lang="hr-HR" dirty="0"/>
          </a:p>
          <a:p>
            <a:r>
              <a:rPr lang="hr-HR" u="sng" dirty="0">
                <a:cs typeface="Calibri"/>
                <a:hlinkClick r:id="rId6"/>
              </a:rPr>
              <a:t>Facebook stranica</a:t>
            </a:r>
            <a:endParaRPr lang="hr-HR" u="sng" dirty="0"/>
          </a:p>
          <a:p>
            <a:r>
              <a:rPr lang="hr-HR" dirty="0"/>
              <a:t>4. kat, F-468</a:t>
            </a:r>
            <a:endParaRPr lang="hr-H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5191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165311-45C7-49A8-8367-9EC00E668CB3}"/>
              </a:ext>
            </a:extLst>
          </p:cNvPr>
          <p:cNvSpPr txBox="1"/>
          <p:nvPr/>
        </p:nvSpPr>
        <p:spPr>
          <a:xfrm>
            <a:off x="366428" y="1760411"/>
            <a:ext cx="10822801" cy="60170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2000" b="1" dirty="0">
                <a:solidFill>
                  <a:srgbClr val="0070C0"/>
                </a:solidFill>
              </a:rPr>
              <a:t>STUDENTSKO MENTORSTVO</a:t>
            </a:r>
          </a:p>
          <a:p>
            <a:endParaRPr lang="hr-HR" b="1">
              <a:solidFill>
                <a:srgbClr val="0070C0"/>
              </a:solidFill>
              <a:cs typeface="Calibri"/>
            </a:endParaRPr>
          </a:p>
          <a:p>
            <a:endParaRPr lang="hr-HR" b="1">
              <a:solidFill>
                <a:srgbClr val="0070C0"/>
              </a:solidFill>
              <a:cs typeface="Calibri"/>
            </a:endParaRPr>
          </a:p>
          <a:p>
            <a:r>
              <a:rPr lang="hr-HR" b="1" dirty="0">
                <a:cs typeface="Times New Roman"/>
              </a:rPr>
              <a:t>FFRI STUDENT MENTOR</a:t>
            </a:r>
            <a:r>
              <a:rPr lang="hr-HR" b="1" dirty="0"/>
              <a:t> </a:t>
            </a:r>
            <a:r>
              <a:rPr lang="hr-HR" dirty="0"/>
              <a:t>- redovni studenti/</a:t>
            </a:r>
            <a:r>
              <a:rPr lang="hr-HR" err="1"/>
              <a:t>ce</a:t>
            </a:r>
            <a:r>
              <a:rPr lang="hr-HR" dirty="0"/>
              <a:t> 3. g. PDS ili DS koji </a:t>
            </a:r>
          </a:p>
          <a:p>
            <a:r>
              <a:rPr lang="hr-HR" dirty="0"/>
              <a:t>mlađim kolegama pružaju podršku u procesu prilagodbe na studij</a:t>
            </a:r>
            <a:endParaRPr lang="hr-HR" dirty="0">
              <a:ea typeface="Calibri"/>
              <a:cs typeface="Calibri"/>
            </a:endParaRPr>
          </a:p>
          <a:p>
            <a:endParaRPr lang="hr-HR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Osnovna organizacija rada Fakulteta, Odsjeka</a:t>
            </a:r>
            <a:endParaRPr lang="hr-HR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/>
              <a:t>Prava i obveze studenata/</a:t>
            </a:r>
            <a:r>
              <a:rPr lang="hr-HR" err="1"/>
              <a:t>ica</a:t>
            </a:r>
            <a:r>
              <a:rPr lang="hr-HR" dirty="0"/>
              <a:t>,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/>
              <a:t>Studijski program (npr. ECTS bodovi)</a:t>
            </a:r>
            <a:endParaRPr lang="hr-HR" dirty="0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/>
              <a:t>Izvedba nastave iz pojedinog kolegija (prijava/odjava ispita, konzultacije)</a:t>
            </a:r>
            <a:endParaRPr lang="hr-HR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/>
              <a:t>Zdravstvena zaštita, studentski smještaj, slobodno vrijeme…</a:t>
            </a:r>
            <a:endParaRPr lang="hr-HR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/>
              <a:t>Razmjena iskustva i poticajno djelovanje na studente</a:t>
            </a:r>
            <a:endParaRPr lang="hr-HR" dirty="0">
              <a:cs typeface="Calibri"/>
            </a:endParaRPr>
          </a:p>
          <a:p>
            <a:endParaRPr lang="hr-HR">
              <a:cs typeface="Calibri"/>
            </a:endParaRPr>
          </a:p>
          <a:p>
            <a:endParaRPr lang="hr-HR" sz="1600"/>
          </a:p>
          <a:p>
            <a:endParaRPr lang="hr-HR"/>
          </a:p>
          <a:p>
            <a:endParaRPr lang="hr-HR">
              <a:solidFill>
                <a:srgbClr val="3B3838"/>
              </a:solidFill>
              <a:ea typeface="Calibri" panose="020F0502020204030204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>
              <a:solidFill>
                <a:schemeClr val="bg2">
                  <a:lumMod val="25000"/>
                </a:schemeClr>
              </a:solidFill>
              <a:ea typeface="Calibri" panose="020F0502020204030204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endParaRPr lang="hr-HR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4DE1E-B675-4205-8A42-C91BB917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CC40B-0B20-4367-8379-46A50E834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63" y="888093"/>
            <a:ext cx="1544517" cy="467561"/>
          </a:xfrm>
          <a:prstGeom prst="rect">
            <a:avLst/>
          </a:prstGeom>
        </p:spPr>
      </p:pic>
      <p:pic>
        <p:nvPicPr>
          <p:cNvPr id="2" name="Picture 1" descr="A group of people holding papers&#10;&#10;Description automatically generated">
            <a:extLst>
              <a:ext uri="{FF2B5EF4-FFF2-40B4-BE49-F238E27FC236}">
                <a16:creationId xmlns:a16="http://schemas.microsoft.com/office/drawing/2014/main" id="{DAED3CE3-3B09-C7D9-D05E-39C27C819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461" y="280068"/>
            <a:ext cx="4935354" cy="3693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4508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165311-45C7-49A8-8367-9EC00E668CB3}"/>
              </a:ext>
            </a:extLst>
          </p:cNvPr>
          <p:cNvSpPr txBox="1"/>
          <p:nvPr/>
        </p:nvSpPr>
        <p:spPr>
          <a:xfrm>
            <a:off x="366428" y="1760411"/>
            <a:ext cx="10822801" cy="7402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2000" b="1" dirty="0">
                <a:solidFill>
                  <a:srgbClr val="0070C0"/>
                </a:solidFill>
                <a:cs typeface="Calibri"/>
              </a:rPr>
              <a:t>PROJEKT "UNIRI brine"</a:t>
            </a:r>
            <a:endParaRPr lang="hr-HR" sz="2000" b="1" dirty="0">
              <a:solidFill>
                <a:srgbClr val="0070C0"/>
              </a:solidFill>
            </a:endParaRPr>
          </a:p>
          <a:p>
            <a:endParaRPr lang="hr-HR" b="1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endParaRPr lang="hr-HR"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hr-HR" dirty="0">
                <a:ea typeface="+mn-lt"/>
                <a:cs typeface="+mn-lt"/>
              </a:rPr>
              <a:t>Razvoj sustava osiguravanja kontinuirane stručne i vršnjačke potpore namijenjenog </a:t>
            </a:r>
            <a:r>
              <a:rPr lang="hr-HR" b="1" dirty="0">
                <a:ea typeface="+mn-lt"/>
                <a:cs typeface="+mn-lt"/>
              </a:rPr>
              <a:t>očuvanju mentalnog zdravlja</a:t>
            </a:r>
            <a:r>
              <a:rPr lang="hr-HR" dirty="0">
                <a:ea typeface="+mn-lt"/>
                <a:cs typeface="+mn-lt"/>
              </a:rPr>
              <a:t> i </a:t>
            </a:r>
            <a:r>
              <a:rPr lang="hr-HR" b="1" dirty="0">
                <a:ea typeface="+mn-lt"/>
                <a:cs typeface="+mn-lt"/>
              </a:rPr>
              <a:t>osiguravanja dobrobiti studenata i studentica</a:t>
            </a:r>
            <a:r>
              <a:rPr lang="hr-HR" dirty="0">
                <a:ea typeface="+mn-lt"/>
                <a:cs typeface="+mn-lt"/>
              </a:rPr>
              <a:t>, posebno tijekom prijelaznih razdoblja na početku i kraju studiranja na Sveučilištu u Rijeci. </a:t>
            </a:r>
            <a:endParaRPr lang="hr-HR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Ø"/>
            </a:pPr>
            <a:r>
              <a:rPr lang="hr-HR" dirty="0">
                <a:ea typeface="+mn-lt"/>
                <a:cs typeface="+mn-lt"/>
              </a:rPr>
              <a:t>Radionice: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hr-HR" b="1" dirty="0">
                <a:ea typeface="+mn-lt"/>
                <a:cs typeface="+mn-lt"/>
              </a:rPr>
              <a:t>Studiraj osnaženo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hr-HR" b="1" dirty="0">
                <a:ea typeface="+mn-lt"/>
                <a:cs typeface="+mn-lt"/>
              </a:rPr>
              <a:t>Nauči kako učiti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hr-HR" b="1" dirty="0">
                <a:ea typeface="+mn-lt"/>
                <a:cs typeface="+mn-lt"/>
              </a:rPr>
              <a:t>Pripremi se za tržište rada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hr-HR" b="1" dirty="0">
                <a:ea typeface="+mn-lt"/>
                <a:cs typeface="+mn-lt"/>
              </a:rPr>
              <a:t>Budi aktivan/na</a:t>
            </a:r>
            <a:endParaRPr lang="hr-HR" b="1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Wingdings"/>
              <a:buChar char="Ø"/>
            </a:pPr>
            <a:r>
              <a:rPr lang="hr-HR" err="1">
                <a:ea typeface="+mn-lt"/>
                <a:cs typeface="+mn-lt"/>
              </a:rPr>
              <a:t>Akad</a:t>
            </a:r>
            <a:r>
              <a:rPr lang="hr-HR" dirty="0">
                <a:ea typeface="+mn-lt"/>
                <a:cs typeface="+mn-lt"/>
              </a:rPr>
              <a:t>. god. 2023./2024. održano 59 aktivnosti, </a:t>
            </a:r>
            <a:endParaRPr lang="hr-HR" b="1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hr-HR" dirty="0">
                <a:ea typeface="+mn-lt"/>
                <a:cs typeface="+mn-lt"/>
              </a:rPr>
              <a:t>     vodilo 78 studenata/</a:t>
            </a:r>
            <a:r>
              <a:rPr lang="hr-HR" dirty="0" err="1">
                <a:ea typeface="+mn-lt"/>
                <a:cs typeface="+mn-lt"/>
              </a:rPr>
              <a:t>ica</a:t>
            </a:r>
            <a:r>
              <a:rPr lang="hr-HR" dirty="0">
                <a:ea typeface="+mn-lt"/>
                <a:cs typeface="+mn-lt"/>
              </a:rPr>
              <a:t> edukatora/</a:t>
            </a:r>
            <a:r>
              <a:rPr lang="hr-HR" dirty="0" err="1">
                <a:ea typeface="+mn-lt"/>
                <a:cs typeface="+mn-lt"/>
              </a:rPr>
              <a:t>ica</a:t>
            </a:r>
            <a:r>
              <a:rPr lang="hr-HR" dirty="0">
                <a:ea typeface="+mn-lt"/>
                <a:cs typeface="+mn-lt"/>
              </a:rPr>
              <a:t>, </a:t>
            </a:r>
            <a:endParaRPr lang="hr-HR" b="1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hr-HR" b="1" dirty="0">
                <a:ea typeface="+mn-lt"/>
                <a:cs typeface="+mn-lt"/>
              </a:rPr>
              <a:t>     sudjelovalo 513 studentica i studenata</a:t>
            </a:r>
            <a:endParaRPr lang="hr-HR" b="1">
              <a:ea typeface="Calibri"/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endParaRPr lang="hr-HR">
              <a:cs typeface="Calibri" panose="020F0502020204030204"/>
            </a:endParaRPr>
          </a:p>
          <a:p>
            <a:endParaRPr lang="hr-HR">
              <a:cs typeface="Calibri" panose="020F0502020204030204"/>
            </a:endParaRPr>
          </a:p>
          <a:p>
            <a:endParaRPr lang="hr-HR" sz="16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hr-HR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hr-HR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/>
              <a:buChar char="Ø"/>
            </a:pPr>
            <a:endParaRPr lang="hr-HR">
              <a:solidFill>
                <a:srgbClr val="3B3838"/>
              </a:solidFill>
              <a:ea typeface="Calibri" panose="020F0502020204030204"/>
              <a:cs typeface="Times New Roman" panose="02020603050405020304" pitchFamily="18" charset="0"/>
            </a:endParaRPr>
          </a:p>
          <a:p>
            <a:pPr marL="285750" indent="-285750">
              <a:buFont typeface="Wingdings"/>
              <a:buChar char="Ø"/>
            </a:pPr>
            <a:endParaRPr lang="hr-HR">
              <a:solidFill>
                <a:srgbClr val="3B3838"/>
              </a:solidFill>
              <a:ea typeface="Calibri" panose="020F0502020204030204"/>
              <a:cs typeface="Times New Roman" panose="02020603050405020304" pitchFamily="18" charset="0"/>
            </a:endParaRPr>
          </a:p>
          <a:p>
            <a:endParaRPr lang="hr-HR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4DE1E-B675-4205-8A42-C91BB917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CC40B-0B20-4367-8379-46A50E834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63" y="888093"/>
            <a:ext cx="1544517" cy="4675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944F52-CF90-79BC-7B39-A000536D1667}"/>
              </a:ext>
            </a:extLst>
          </p:cNvPr>
          <p:cNvSpPr/>
          <p:nvPr/>
        </p:nvSpPr>
        <p:spPr>
          <a:xfrm>
            <a:off x="5426895" y="3736071"/>
            <a:ext cx="5532833" cy="22844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r>
              <a:rPr lang="en-US" i="1"/>
              <a:t>Nisam </a:t>
            </a:r>
            <a:r>
              <a:rPr lang="en-US" i="1" err="1"/>
              <a:t>sama</a:t>
            </a:r>
            <a:r>
              <a:rPr lang="en-US" i="1"/>
              <a:t> u </a:t>
            </a:r>
            <a:r>
              <a:rPr lang="en-US" i="1" err="1"/>
              <a:t>svojim</a:t>
            </a:r>
            <a:r>
              <a:rPr lang="en-US" i="1"/>
              <a:t> </a:t>
            </a:r>
            <a:r>
              <a:rPr lang="en-US" i="1" err="1"/>
              <a:t>problemima</a:t>
            </a:r>
            <a:r>
              <a:rPr lang="en-US" i="1"/>
              <a:t>, </a:t>
            </a:r>
            <a:r>
              <a:rPr lang="en-US" i="1" err="1"/>
              <a:t>drugi</a:t>
            </a:r>
            <a:r>
              <a:rPr lang="en-US" i="1"/>
              <a:t> </a:t>
            </a:r>
            <a:r>
              <a:rPr lang="en-US" i="1" err="1"/>
              <a:t>su</a:t>
            </a:r>
            <a:r>
              <a:rPr lang="en-US" i="1"/>
              <a:t> u </a:t>
            </a:r>
            <a:r>
              <a:rPr lang="en-US" i="1" err="1"/>
              <a:t>stresu</a:t>
            </a:r>
            <a:r>
              <a:rPr lang="en-US" i="1"/>
              <a:t> </a:t>
            </a:r>
            <a:r>
              <a:rPr lang="en-US" i="1" err="1"/>
              <a:t>isto</a:t>
            </a:r>
            <a:r>
              <a:rPr lang="en-US" i="1"/>
              <a:t> </a:t>
            </a:r>
            <a:r>
              <a:rPr lang="en-US" i="1" err="1"/>
              <a:t>kao</a:t>
            </a:r>
            <a:r>
              <a:rPr lang="en-US" i="1"/>
              <a:t> </a:t>
            </a:r>
            <a:r>
              <a:rPr lang="en-US" i="1" err="1"/>
              <a:t>i</a:t>
            </a:r>
            <a:r>
              <a:rPr lang="en-US" i="1"/>
              <a:t> ja</a:t>
            </a:r>
            <a:endParaRPr lang="en-US" i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/>
              <a:t>Svi se </a:t>
            </a:r>
            <a:r>
              <a:rPr lang="en-US" i="1" err="1"/>
              <a:t>suočavamo</a:t>
            </a:r>
            <a:r>
              <a:rPr lang="en-US" i="1"/>
              <a:t> </a:t>
            </a:r>
            <a:r>
              <a:rPr lang="en-US" i="1" err="1"/>
              <a:t>sa</a:t>
            </a:r>
            <a:r>
              <a:rPr lang="en-US" i="1"/>
              <a:t> </a:t>
            </a:r>
            <a:r>
              <a:rPr lang="en-US" i="1" err="1"/>
              <a:t>sličnim</a:t>
            </a:r>
            <a:r>
              <a:rPr lang="en-US" i="1"/>
              <a:t> </a:t>
            </a:r>
            <a:r>
              <a:rPr lang="en-US" i="1" err="1"/>
              <a:t>problemima</a:t>
            </a:r>
            <a:r>
              <a:rPr lang="en-US" i="1"/>
              <a:t>, a </a:t>
            </a:r>
            <a:r>
              <a:rPr lang="en-US" i="1" err="1"/>
              <a:t>skupa</a:t>
            </a:r>
            <a:r>
              <a:rPr lang="en-US" i="1"/>
              <a:t> </a:t>
            </a:r>
            <a:r>
              <a:rPr lang="en-US" i="1" err="1"/>
              <a:t>ih</a:t>
            </a:r>
            <a:r>
              <a:rPr lang="en-US" i="1"/>
              <a:t> </a:t>
            </a:r>
            <a:r>
              <a:rPr lang="en-US" i="1" err="1"/>
              <a:t>možemo</a:t>
            </a:r>
            <a:r>
              <a:rPr lang="en-US" i="1"/>
              <a:t> </a:t>
            </a:r>
            <a:r>
              <a:rPr lang="en-US" i="1" err="1"/>
              <a:t>riješiti</a:t>
            </a:r>
            <a:endParaRPr lang="en-US" i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err="1"/>
              <a:t>Naučila</a:t>
            </a:r>
            <a:r>
              <a:rPr lang="en-US" i="1"/>
              <a:t> </a:t>
            </a:r>
            <a:r>
              <a:rPr lang="en-US" i="1" err="1"/>
              <a:t>sam</a:t>
            </a:r>
            <a:r>
              <a:rPr lang="en-US" i="1"/>
              <a:t> </a:t>
            </a:r>
            <a:r>
              <a:rPr lang="en-US" i="1" err="1"/>
              <a:t>kako</a:t>
            </a:r>
            <a:r>
              <a:rPr lang="en-US" i="1"/>
              <a:t> </a:t>
            </a:r>
            <a:r>
              <a:rPr lang="en-US" i="1" err="1"/>
              <a:t>bolje</a:t>
            </a:r>
            <a:r>
              <a:rPr lang="en-US" i="1"/>
              <a:t> </a:t>
            </a:r>
            <a:r>
              <a:rPr lang="en-US" i="1" err="1"/>
              <a:t>organizirati</a:t>
            </a:r>
            <a:r>
              <a:rPr lang="en-US" i="1"/>
              <a:t> </a:t>
            </a:r>
            <a:r>
              <a:rPr lang="en-US" i="1" err="1"/>
              <a:t>vrijeme</a:t>
            </a:r>
            <a:r>
              <a:rPr lang="en-US" i="1"/>
              <a:t>, </a:t>
            </a:r>
            <a:r>
              <a:rPr lang="en-US" i="1" err="1"/>
              <a:t>cijeniti</a:t>
            </a:r>
            <a:r>
              <a:rPr lang="en-US" i="1"/>
              <a:t> </a:t>
            </a:r>
            <a:r>
              <a:rPr lang="en-US" i="1" err="1"/>
              <a:t>zdravlje</a:t>
            </a:r>
            <a:r>
              <a:rPr lang="en-US" i="1"/>
              <a:t> </a:t>
            </a:r>
            <a:r>
              <a:rPr lang="en-US" i="1" err="1"/>
              <a:t>i</a:t>
            </a:r>
            <a:r>
              <a:rPr lang="en-US" i="1"/>
              <a:t> </a:t>
            </a:r>
            <a:r>
              <a:rPr lang="en-US" i="1" err="1"/>
              <a:t>društvo</a:t>
            </a:r>
            <a:r>
              <a:rPr lang="en-US" i="1"/>
              <a:t> </a:t>
            </a:r>
            <a:r>
              <a:rPr lang="en-US" i="1" err="1"/>
              <a:t>oko</a:t>
            </a:r>
            <a:r>
              <a:rPr lang="en-US" i="1"/>
              <a:t> </a:t>
            </a:r>
            <a:r>
              <a:rPr lang="en-US" i="1" err="1"/>
              <a:t>sebe</a:t>
            </a:r>
            <a:endParaRPr lang="en-US" i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err="1"/>
              <a:t>Nastaviti</a:t>
            </a:r>
            <a:r>
              <a:rPr lang="en-US" i="1"/>
              <a:t> </a:t>
            </a:r>
            <a:r>
              <a:rPr lang="en-US" i="1" err="1"/>
              <a:t>sa</a:t>
            </a:r>
            <a:r>
              <a:rPr lang="en-US" i="1"/>
              <a:t> </a:t>
            </a:r>
            <a:r>
              <a:rPr lang="en-US" i="1" err="1"/>
              <a:t>sličnim</a:t>
            </a:r>
            <a:r>
              <a:rPr lang="en-US" i="1"/>
              <a:t>! :)</a:t>
            </a:r>
            <a:endParaRPr lang="en-US" i="1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i="1" err="1"/>
              <a:t>Što</a:t>
            </a:r>
            <a:r>
              <a:rPr lang="en-US" i="1"/>
              <a:t> </a:t>
            </a:r>
            <a:r>
              <a:rPr lang="en-US" i="1" err="1"/>
              <a:t>više</a:t>
            </a:r>
            <a:r>
              <a:rPr lang="en-US" i="1"/>
              <a:t> </a:t>
            </a:r>
            <a:r>
              <a:rPr lang="en-US" i="1" err="1"/>
              <a:t>ovakvih</a:t>
            </a:r>
            <a:r>
              <a:rPr lang="en-US" i="1"/>
              <a:t> </a:t>
            </a:r>
            <a:r>
              <a:rPr lang="en-US" i="1" err="1"/>
              <a:t>radionica</a:t>
            </a:r>
            <a:endParaRPr lang="en-US" i="1">
              <a:cs typeface="Calibri"/>
            </a:endParaRPr>
          </a:p>
        </p:txBody>
      </p:sp>
      <p:pic>
        <p:nvPicPr>
          <p:cNvPr id="8" name="Picture 7" descr="A blue and black doodles and text&#10;&#10;Description automatically generated">
            <a:extLst>
              <a:ext uri="{FF2B5EF4-FFF2-40B4-BE49-F238E27FC236}">
                <a16:creationId xmlns:a16="http://schemas.microsoft.com/office/drawing/2014/main" id="{3D8F3B58-4746-44C3-40FD-997217643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265" y="210553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76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84F0-AA17-7BD8-1BF2-EC2F39C6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60" y="1201331"/>
            <a:ext cx="3628440" cy="52780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600" b="1" dirty="0"/>
            </a:br>
            <a:br>
              <a:rPr lang="en-US" sz="3600" b="1" dirty="0"/>
            </a:br>
            <a:r>
              <a:rPr lang="en-US" sz="3600" b="1" kern="1200" dirty="0">
                <a:latin typeface="+mj-lt"/>
                <a:ea typeface="+mj-ea"/>
                <a:cs typeface="+mj-cs"/>
              </a:rPr>
              <a:t>MEET &amp; GREET – Dan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stručne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prakse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karijera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i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 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volontiranja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FFRI</a:t>
            </a: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                  </a:t>
            </a:r>
            <a:endParaRPr lang="en-US" sz="3600" b="1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BE4F7645-07E7-6D77-94B8-C9745EC8D9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39" r="4204"/>
          <a:stretch/>
        </p:blipFill>
        <p:spPr>
          <a:xfrm>
            <a:off x="20" y="3429000"/>
            <a:ext cx="3463613" cy="3429000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A9BA339-8286-AE80-DB38-BE2CB7FD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8" y="-1118"/>
            <a:ext cx="5854165" cy="43714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972AB2B5-B900-30FB-5F82-0C44E82D4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036" y="-1861"/>
            <a:ext cx="5845742" cy="43855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A43C8648-788E-B209-9C83-390D9A525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185" y="3418965"/>
            <a:ext cx="6096000" cy="3429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6DFFD2EA-7352-1C2D-C2D9-8F23AEECF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840" y="3416967"/>
            <a:ext cx="5645216" cy="34390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F451C47-6EFE-4C4C-BD2F-CF0F7FBA9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2358" y="759075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F07166-42FE-862C-0A7B-D6AD19C11CF8}"/>
              </a:ext>
            </a:extLst>
          </p:cNvPr>
          <p:cNvSpPr/>
          <p:nvPr/>
        </p:nvSpPr>
        <p:spPr>
          <a:xfrm>
            <a:off x="551447" y="3138236"/>
            <a:ext cx="10507578" cy="290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Calibri"/>
                <a:cs typeface="Calibri"/>
              </a:rPr>
              <a:t>Radionice, </a:t>
            </a:r>
            <a:r>
              <a:rPr lang="en-US" b="1" dirty="0" err="1">
                <a:solidFill>
                  <a:schemeClr val="tx1"/>
                </a:solidFill>
                <a:ea typeface="Calibri"/>
                <a:cs typeface="Calibri"/>
              </a:rPr>
              <a:t>edukacije</a:t>
            </a:r>
            <a:r>
              <a:rPr lang="en-US" b="1" dirty="0">
                <a:solidFill>
                  <a:schemeClr val="tx1"/>
                </a:solidFill>
                <a:ea typeface="Calibri"/>
                <a:cs typeface="Calibri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9359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tudentsko predstavničko tijelo…"/>
          <p:cNvSpPr txBox="1">
            <a:spLocks noGrp="1"/>
          </p:cNvSpPr>
          <p:nvPr>
            <p:ph type="body" sz="half" idx="1"/>
          </p:nvPr>
        </p:nvSpPr>
        <p:spPr>
          <a:xfrm>
            <a:off x="549588" y="1913434"/>
            <a:ext cx="5952811" cy="424180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sv-SE" sz="1800" b="1"/>
              <a:t>Katarina </a:t>
            </a:r>
            <a:r>
              <a:rPr lang="sv-SE" sz="1800" b="1" err="1"/>
              <a:t>Škrbić</a:t>
            </a:r>
            <a:r>
              <a:rPr lang="hr-HR" sz="1800" b="1"/>
              <a:t>, predsjednica </a:t>
            </a:r>
            <a:r>
              <a:rPr lang="sv-SE" sz="1800" b="1" err="1"/>
              <a:t>Studentsk</a:t>
            </a:r>
            <a:r>
              <a:rPr lang="hr-HR" sz="1800" b="1" err="1"/>
              <a:t>og</a:t>
            </a:r>
            <a:r>
              <a:rPr lang="sv-SE" sz="1800" b="1"/>
              <a:t> </a:t>
            </a:r>
            <a:r>
              <a:rPr lang="hr-HR" sz="1800" b="1"/>
              <a:t>z</a:t>
            </a:r>
            <a:r>
              <a:rPr lang="sv-SE" sz="1800" b="1"/>
              <a:t>bor</a:t>
            </a:r>
            <a:r>
              <a:rPr lang="hr-HR" sz="1800" b="1"/>
              <a:t>a</a:t>
            </a:r>
            <a:r>
              <a:rPr lang="sv-SE" sz="1800" b="1"/>
              <a:t> FFRI</a:t>
            </a:r>
            <a:br>
              <a:rPr lang="sv-SE" sz="1600" b="1" u="sng"/>
            </a:br>
            <a:r>
              <a:rPr lang="hr-HR" sz="2400" b="1" i="1">
                <a:solidFill>
                  <a:srgbClr val="FF0000"/>
                </a:solidFill>
              </a:rPr>
              <a:t>ŠTO JE STUDENTSKI ZBOR I ZAŠTO JE VAŽNO U NJEGA SE UKLJUČITI?</a:t>
            </a:r>
            <a:endParaRPr lang="hr-HR" sz="2400">
              <a:solidFill>
                <a:srgbClr val="FF0000"/>
              </a:solidFill>
              <a:cs typeface="Calibri"/>
            </a:endParaRPr>
          </a:p>
          <a:p>
            <a:pPr marL="0" indent="0">
              <a:buNone/>
            </a:pPr>
            <a:endParaRPr lang="hr-HR" sz="1800">
              <a:solidFill>
                <a:srgbClr val="FF0000"/>
              </a:solidFill>
              <a:cs typeface="Calibri"/>
            </a:endParaRPr>
          </a:p>
          <a:p>
            <a:pPr marL="0" indent="0">
              <a:buNone/>
            </a:pPr>
            <a:r>
              <a:rPr lang="hr-HR" sz="1800" b="1">
                <a:solidFill>
                  <a:schemeClr val="accent6"/>
                </a:solidFill>
              </a:rPr>
              <a:t>STUDENTSKI ZBOR</a:t>
            </a:r>
            <a:endParaRPr lang="hr-HR" sz="1800" b="1">
              <a:solidFill>
                <a:schemeClr val="accent6"/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sz="1800"/>
              <a:t>Studentsko predstavničko tijelo</a:t>
            </a:r>
            <a:endParaRPr lang="hr-HR" sz="180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1800"/>
              <a:t>Sudjelovanje u odlučivanju u tijelima Fakulteta</a:t>
            </a:r>
            <a:endParaRPr lang="hr-HR" sz="180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1800"/>
              <a:t>Predstavljanje studenata u sustavu visokog obrazovanja</a:t>
            </a:r>
            <a:endParaRPr lang="hr-HR" sz="180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1800"/>
              <a:t>Organiziranje projekata i radionica</a:t>
            </a:r>
            <a:endParaRPr lang="hr-HR" sz="180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1800"/>
              <a:t>Brine za </a:t>
            </a:r>
            <a:r>
              <a:rPr sz="1800" err="1"/>
              <a:t>kvalitetu</a:t>
            </a:r>
            <a:r>
              <a:rPr sz="1800"/>
              <a:t> </a:t>
            </a:r>
            <a:r>
              <a:rPr sz="1800" err="1"/>
              <a:t>studiranja</a:t>
            </a:r>
            <a:r>
              <a:rPr sz="1800"/>
              <a:t> </a:t>
            </a:r>
            <a:r>
              <a:rPr sz="1800" err="1"/>
              <a:t>i</a:t>
            </a:r>
            <a:r>
              <a:rPr sz="1800"/>
              <a:t> </a:t>
            </a:r>
            <a:r>
              <a:rPr sz="1800" err="1"/>
              <a:t>poštivanje</a:t>
            </a:r>
            <a:r>
              <a:rPr sz="1800"/>
              <a:t> </a:t>
            </a:r>
            <a:r>
              <a:rPr sz="1800" err="1"/>
              <a:t>studentskih</a:t>
            </a:r>
            <a:r>
              <a:rPr sz="1800"/>
              <a:t> </a:t>
            </a:r>
            <a:r>
              <a:rPr sz="1800" err="1"/>
              <a:t>prava</a:t>
            </a:r>
            <a:endParaRPr sz="1800"/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/>
          <a:srcRect r="3249" b="7532"/>
          <a:stretch>
            <a:fillRect/>
          </a:stretch>
        </p:blipFill>
        <p:spPr>
          <a:xfrm>
            <a:off x="7230533" y="2176041"/>
            <a:ext cx="4041164" cy="235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2328D-9707-4C39-92D0-20E8676BD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0B8B07-7417-4FA8-8712-04A967F7E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63" y="888093"/>
            <a:ext cx="1544517" cy="4675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D89C350A-3271-1BE8-E187-D7B3BF587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491" y="818573"/>
            <a:ext cx="3920836" cy="2888672"/>
          </a:xfrm>
          <a:prstGeom prst="rect">
            <a:avLst/>
          </a:prstGeom>
        </p:spPr>
      </p:pic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F94C9A30-224F-9F02-BD7E-B542C14B5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128" y="2873664"/>
            <a:ext cx="3643745" cy="2738581"/>
          </a:xfrm>
          <a:prstGeom prst="rect">
            <a:avLst/>
          </a:prstGeom>
        </p:spPr>
      </p:pic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978502F8-69E6-2ED7-CC42-78F41EA12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691573"/>
            <a:ext cx="3736109" cy="273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66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8BBB9A34-22FA-4B3E-FF06-2E60AB23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255" y="535989"/>
            <a:ext cx="4111840" cy="3085730"/>
          </a:xfrm>
          <a:prstGeom prst="rect">
            <a:avLst/>
          </a:prstGeom>
        </p:spPr>
      </p:pic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EF4C7AF3-E46F-DD5D-59CA-36FEC8CB8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" t="20745" r="-200" b="15691"/>
          <a:stretch/>
        </p:blipFill>
        <p:spPr>
          <a:xfrm>
            <a:off x="2238653" y="4627117"/>
            <a:ext cx="3697555" cy="1768611"/>
          </a:xfrm>
          <a:prstGeom prst="rect">
            <a:avLst/>
          </a:prstGeom>
        </p:spPr>
      </p:pic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DBCA6B29-AB93-A0C2-47FD-532FCC21D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61" y="462008"/>
            <a:ext cx="4097044" cy="3078332"/>
          </a:xfrm>
          <a:prstGeom prst="rect">
            <a:avLst/>
          </a:prstGeom>
        </p:spPr>
      </p:pic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3DCF93F4-C1B3-8136-4917-27C42BB7A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492" y="2525909"/>
            <a:ext cx="4405743" cy="26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2133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Kako se uključiti u studentski zbor?"/>
          <p:cNvSpPr txBox="1">
            <a:spLocks noGrp="1"/>
          </p:cNvSpPr>
          <p:nvPr>
            <p:ph type="title"/>
          </p:nvPr>
        </p:nvSpPr>
        <p:spPr>
          <a:xfrm>
            <a:off x="1158570" y="1649510"/>
            <a:ext cx="9438242" cy="863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800" b="1">
                <a:solidFill>
                  <a:srgbClr val="7030A0"/>
                </a:solidFill>
                <a:latin typeface="+mn-lt"/>
              </a:rPr>
              <a:t>Kako se </a:t>
            </a:r>
            <a:r>
              <a:rPr sz="1800" b="1" err="1">
                <a:solidFill>
                  <a:srgbClr val="7030A0"/>
                </a:solidFill>
                <a:latin typeface="+mn-lt"/>
              </a:rPr>
              <a:t>uključiti</a:t>
            </a:r>
            <a:r>
              <a:rPr sz="1800" b="1">
                <a:solidFill>
                  <a:srgbClr val="7030A0"/>
                </a:solidFill>
                <a:latin typeface="+mn-lt"/>
              </a:rPr>
              <a:t> u </a:t>
            </a:r>
            <a:r>
              <a:rPr lang="hr-HR" sz="1800" b="1">
                <a:solidFill>
                  <a:srgbClr val="7030A0"/>
                </a:solidFill>
                <a:latin typeface="+mn-lt"/>
              </a:rPr>
              <a:t>Studentski</a:t>
            </a:r>
            <a:r>
              <a:rPr sz="1800" b="1">
                <a:solidFill>
                  <a:srgbClr val="7030A0"/>
                </a:solidFill>
                <a:latin typeface="+mn-lt"/>
              </a:rPr>
              <a:t> </a:t>
            </a:r>
            <a:r>
              <a:rPr sz="1800" b="1" err="1">
                <a:solidFill>
                  <a:srgbClr val="7030A0"/>
                </a:solidFill>
                <a:latin typeface="+mn-lt"/>
              </a:rPr>
              <a:t>zbor</a:t>
            </a:r>
            <a:r>
              <a:rPr sz="1800" b="1">
                <a:solidFill>
                  <a:srgbClr val="7030A0"/>
                </a:solidFill>
                <a:latin typeface="+mn-lt"/>
              </a:rPr>
              <a:t>?</a:t>
            </a:r>
          </a:p>
        </p:txBody>
      </p:sp>
      <p:pic>
        <p:nvPicPr>
          <p:cNvPr id="204" name="Screenshot 2022-09-28 at 9.40.41 AM.png" descr="Screenshot 2022-09-28 at 9.40.41 AM.png"/>
          <p:cNvPicPr>
            <a:picLocks noChangeAspect="1"/>
          </p:cNvPicPr>
          <p:nvPr/>
        </p:nvPicPr>
        <p:blipFill>
          <a:blip r:embed="rId2"/>
          <a:srcRect l="4131" r="2400"/>
          <a:stretch>
            <a:fillRect/>
          </a:stretch>
        </p:blipFill>
        <p:spPr>
          <a:xfrm>
            <a:off x="1158570" y="2371072"/>
            <a:ext cx="7579263" cy="337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19E12-AC63-4DF3-8A91-F5F967687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4" y="302902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302759-B3F6-4F8B-82BD-F48B07C0B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04" y="912502"/>
            <a:ext cx="1544517" cy="467561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7D4ABBC3-6FE4-4BFB-BFF5-2670E1EB90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249" b="7532"/>
          <a:stretch>
            <a:fillRect/>
          </a:stretch>
        </p:blipFill>
        <p:spPr>
          <a:xfrm>
            <a:off x="10260870" y="640645"/>
            <a:ext cx="1513479" cy="8814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2492" y="1853665"/>
            <a:ext cx="1647026" cy="1724307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BB2DA-C7AF-4A4D-A649-A98F41AD3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5424" y="2525176"/>
            <a:ext cx="1733069" cy="711721"/>
          </a:xfrm>
        </p:spPr>
        <p:txBody>
          <a:bodyPr>
            <a:normAutofit/>
          </a:bodyPr>
          <a:lstStyle/>
          <a:p>
            <a:pPr defTabSz="297180"/>
            <a:br>
              <a:rPr lang="hr-HR" sz="85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hr-HR" sz="17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BAB77-1D5F-401D-AB37-9BB37D250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64" y="1852839"/>
            <a:ext cx="1468274" cy="673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EF061C-2067-46AD-B634-D5A827228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80" y="2838330"/>
            <a:ext cx="658230" cy="289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A46C93-F82C-EFFC-3CB0-2C48D035DB8A}"/>
              </a:ext>
            </a:extLst>
          </p:cNvPr>
          <p:cNvSpPr txBox="1"/>
          <p:nvPr/>
        </p:nvSpPr>
        <p:spPr>
          <a:xfrm>
            <a:off x="685014" y="138399"/>
            <a:ext cx="5413768" cy="7286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297180">
              <a:buFont typeface="Arial"/>
              <a:buChar char="•"/>
            </a:pPr>
            <a:r>
              <a:rPr lang="en-GB" sz="1900" dirty="0">
                <a:latin typeface="Calibri"/>
                <a:ea typeface="Calibri Light"/>
                <a:cs typeface="Calibri Light"/>
              </a:rPr>
              <a:t>9:00 sati </a:t>
            </a:r>
            <a:r>
              <a:rPr lang="en-GB" sz="1900" kern="1200" dirty="0">
                <a:latin typeface="Calibri"/>
                <a:ea typeface="Calibri Light"/>
                <a:cs typeface="Calibri Light"/>
              </a:rPr>
              <a:t>Dekan Aleksandar Mijatović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: 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Dobrodošlica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brucošima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 (</a:t>
            </a:r>
            <a:r>
              <a:rPr lang="en-GB" sz="1900" kern="1200" dirty="0">
                <a:latin typeface="Calibri"/>
                <a:ea typeface="Calibri Light"/>
                <a:cs typeface="Calibri Light"/>
              </a:rPr>
              <a:t>10 min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)</a:t>
            </a:r>
            <a:endParaRPr lang="en-US" sz="1900">
              <a:latin typeface="Calibri"/>
              <a:ea typeface="Calibri"/>
              <a:cs typeface="Calibri"/>
            </a:endParaRPr>
          </a:p>
          <a:p>
            <a:pPr defTabSz="297180"/>
            <a:r>
              <a:rPr lang="en-GB" sz="2000" dirty="0">
                <a:latin typeface="Calibri"/>
                <a:ea typeface="Calibri Light"/>
                <a:cs typeface="Calibri Light"/>
              </a:rPr>
              <a:t>   </a:t>
            </a:r>
            <a:endParaRPr lang="en-US" sz="2000" dirty="0">
              <a:latin typeface="Calibri"/>
              <a:ea typeface="Calibri"/>
              <a:cs typeface="Calibri"/>
            </a:endParaRPr>
          </a:p>
          <a:p>
            <a:pPr defTabSz="297180">
              <a:buFont typeface="Arial"/>
              <a:buChar char="•"/>
            </a:pPr>
            <a:r>
              <a:rPr lang="en-GB" sz="1900" dirty="0">
                <a:latin typeface="Calibri"/>
                <a:ea typeface="Calibri Light"/>
                <a:cs typeface="Calibri Light"/>
              </a:rPr>
              <a:t>9:10 sati  </a:t>
            </a:r>
            <a:r>
              <a:rPr lang="en-GB" sz="1900" dirty="0" err="1">
                <a:latin typeface="Calibri"/>
                <a:ea typeface="Calibri Light"/>
                <a:cs typeface="Calibri Light"/>
              </a:rPr>
              <a:t>Prodekanica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Barbara </a:t>
            </a:r>
            <a:r>
              <a:rPr lang="en-GB" sz="1900" dirty="0" err="1">
                <a:latin typeface="Calibri"/>
                <a:ea typeface="Calibri Light"/>
                <a:cs typeface="Calibri Light"/>
              </a:rPr>
              <a:t>Kalebić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dirty="0" err="1">
                <a:latin typeface="Calibri"/>
                <a:ea typeface="Calibri Light"/>
                <a:cs typeface="Calibri Light"/>
              </a:rPr>
              <a:t>Maglica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: </a:t>
            </a:r>
            <a:r>
              <a:rPr lang="en-GB" sz="1900" b="1" i="1" dirty="0" err="1">
                <a:latin typeface="Calibri"/>
                <a:ea typeface="Calibri Light"/>
                <a:cs typeface="Calibri Light"/>
              </a:rPr>
              <a:t>Najvažnije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kern="1200" dirty="0" err="1">
                <a:latin typeface="Calibri"/>
                <a:ea typeface="Calibri Light"/>
                <a:cs typeface="Calibri Light"/>
              </a:rPr>
              <a:t>informacije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za </a:t>
            </a:r>
            <a:r>
              <a:rPr lang="en-GB" sz="1900" b="1" i="1" kern="1200" dirty="0" err="1">
                <a:latin typeface="Calibri"/>
                <a:ea typeface="Calibri Light"/>
                <a:cs typeface="Calibri Light"/>
              </a:rPr>
              <a:t>svakog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dirty="0" err="1">
                <a:latin typeface="Calibri"/>
                <a:ea typeface="Calibri Light"/>
                <a:cs typeface="Calibri Light"/>
              </a:rPr>
              <a:t>brucoša</a:t>
            </a:r>
            <a:r>
              <a:rPr lang="en-GB" sz="1900" i="1" dirty="0">
                <a:latin typeface="Calibri"/>
                <a:ea typeface="Calibri Light"/>
                <a:cs typeface="Calibri Light"/>
              </a:rPr>
              <a:t> 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kern="1200" dirty="0">
                <a:latin typeface="Calibri"/>
                <a:ea typeface="Calibri Light"/>
                <a:cs typeface="Calibri Light"/>
              </a:rPr>
              <a:t>(15 min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) </a:t>
            </a:r>
            <a:r>
              <a:rPr lang="en-GB" sz="2000" dirty="0">
                <a:latin typeface="Calibri"/>
                <a:ea typeface="Calibri Light"/>
                <a:cs typeface="Calibri Light"/>
              </a:rPr>
              <a:t>  </a:t>
            </a:r>
            <a:endParaRPr lang="en-GB" sz="2000">
              <a:latin typeface="Calibri"/>
              <a:ea typeface="Calibri"/>
              <a:cs typeface="Calibri"/>
            </a:endParaRPr>
          </a:p>
          <a:p>
            <a:pPr defTabSz="297180"/>
            <a:endParaRPr lang="en-GB" sz="1900" dirty="0">
              <a:latin typeface="Calibri"/>
              <a:ea typeface="Calibri Light"/>
              <a:cs typeface="Calibri Light"/>
            </a:endParaRPr>
          </a:p>
          <a:p>
            <a:pPr defTabSz="297180">
              <a:buFont typeface="Arial"/>
              <a:buChar char="•"/>
            </a:pPr>
            <a:r>
              <a:rPr lang="en-GB" sz="1900" dirty="0">
                <a:latin typeface="Calibri"/>
                <a:ea typeface="Calibri Light"/>
                <a:cs typeface="Calibri Light"/>
              </a:rPr>
              <a:t>9:30 sati Sanda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Grudić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Kvasić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i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Katarina Vorkapić,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voditeljice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Ureda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za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akademsku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podršku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i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 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Ureda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za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karijere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: 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Predstavljanje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Ureda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i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sustava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studentskog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mentorstva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 (15 min)</a:t>
            </a:r>
            <a:r>
              <a:rPr lang="en-GB" sz="2000" dirty="0">
                <a:latin typeface="Calibri"/>
                <a:ea typeface="Calibri Light"/>
                <a:cs typeface="Calibri Light"/>
              </a:rPr>
              <a:t>   </a:t>
            </a:r>
            <a:endParaRPr lang="en-GB" sz="2000">
              <a:latin typeface="Calibri"/>
              <a:ea typeface="Calibri"/>
              <a:cs typeface="Calibri"/>
            </a:endParaRPr>
          </a:p>
          <a:p>
            <a:pPr defTabSz="297180"/>
            <a:endParaRPr lang="en-GB" sz="2000" dirty="0">
              <a:latin typeface="Calibri"/>
              <a:ea typeface="Calibri Light"/>
              <a:cs typeface="Calibri Light"/>
            </a:endParaRPr>
          </a:p>
          <a:p>
            <a:pPr defTabSz="297180">
              <a:buFont typeface="Arial"/>
              <a:buChar char="•"/>
            </a:pPr>
            <a:r>
              <a:rPr lang="en-GB" sz="1900" dirty="0">
                <a:latin typeface="Calibri"/>
                <a:ea typeface="Calibri Light"/>
                <a:cs typeface="Calibri Light"/>
              </a:rPr>
              <a:t>9:45 sati </a:t>
            </a:r>
            <a:r>
              <a:rPr lang="en-GB" sz="1900" kern="1200" dirty="0">
                <a:latin typeface="Calibri"/>
                <a:ea typeface="Calibri Light"/>
                <a:cs typeface="Calibri Light"/>
              </a:rPr>
              <a:t>Katarina </a:t>
            </a:r>
            <a:r>
              <a:rPr lang="en-GB" sz="1900" kern="1200" err="1">
                <a:latin typeface="Calibri"/>
                <a:ea typeface="Calibri Light"/>
                <a:cs typeface="Calibri Light"/>
              </a:rPr>
              <a:t>Škrbić</a:t>
            </a:r>
            <a:r>
              <a:rPr lang="en-GB" sz="1900" kern="1200" dirty="0">
                <a:latin typeface="Calibri"/>
                <a:ea typeface="Calibri Light"/>
                <a:cs typeface="Calibri Light"/>
              </a:rPr>
              <a:t>,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predstavnica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kern="1200" err="1">
                <a:latin typeface="Calibri"/>
                <a:ea typeface="Calibri Light"/>
                <a:cs typeface="Calibri Light"/>
              </a:rPr>
              <a:t>Studentskog</a:t>
            </a:r>
            <a:r>
              <a:rPr lang="en-GB" sz="1900" kern="12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kern="1200" err="1">
                <a:latin typeface="Calibri"/>
                <a:ea typeface="Calibri Light"/>
                <a:cs typeface="Calibri Light"/>
              </a:rPr>
              <a:t>zbora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: 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Što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je Studentski </a:t>
            </a:r>
            <a:r>
              <a:rPr lang="en-GB" sz="1900" b="1" i="1" kern="1200" err="1">
                <a:latin typeface="Calibri"/>
                <a:ea typeface="Calibri Light"/>
                <a:cs typeface="Calibri Light"/>
              </a:rPr>
              <a:t>zbor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kern="1200" err="1">
                <a:latin typeface="Calibri"/>
                <a:ea typeface="Calibri Light"/>
                <a:cs typeface="Calibri Light"/>
              </a:rPr>
              <a:t>i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kern="1200" err="1">
                <a:latin typeface="Calibri"/>
                <a:ea typeface="Calibri Light"/>
                <a:cs typeface="Calibri Light"/>
              </a:rPr>
              <a:t>zašto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je </a:t>
            </a:r>
            <a:r>
              <a:rPr lang="en-GB" sz="1900" b="1" i="1" kern="1200" err="1">
                <a:latin typeface="Calibri"/>
                <a:ea typeface="Calibri Light"/>
                <a:cs typeface="Calibri Light"/>
              </a:rPr>
              <a:t>važno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u </a:t>
            </a:r>
            <a:r>
              <a:rPr lang="en-GB" sz="1900" b="1" i="1" kern="1200" err="1">
                <a:latin typeface="Calibri"/>
                <a:ea typeface="Calibri Light"/>
                <a:cs typeface="Calibri Light"/>
              </a:rPr>
              <a:t>njega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se 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uključiti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 (</a:t>
            </a:r>
            <a:r>
              <a:rPr lang="en-GB" sz="1900" kern="1200" dirty="0">
                <a:latin typeface="Calibri"/>
                <a:ea typeface="Calibri Light"/>
                <a:cs typeface="Calibri Light"/>
              </a:rPr>
              <a:t>10 min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) </a:t>
            </a:r>
            <a:r>
              <a:rPr lang="en-GB" sz="2000" dirty="0">
                <a:latin typeface="Calibri"/>
                <a:ea typeface="Calibri Light"/>
                <a:cs typeface="Calibri Light"/>
              </a:rPr>
              <a:t> </a:t>
            </a:r>
            <a:endParaRPr lang="en-GB" sz="2000" dirty="0">
              <a:latin typeface="Calibri"/>
              <a:ea typeface="Calibri"/>
              <a:cs typeface="Calibri"/>
            </a:endParaRPr>
          </a:p>
          <a:p>
            <a:pPr defTabSz="297180"/>
            <a:endParaRPr lang="en-GB" sz="2000" dirty="0">
              <a:latin typeface="Calibri"/>
              <a:ea typeface="Calibri Light"/>
              <a:cs typeface="Calibri Light"/>
            </a:endParaRPr>
          </a:p>
          <a:p>
            <a:pPr defTabSz="297180">
              <a:buFont typeface="Arial"/>
              <a:buChar char="•"/>
            </a:pPr>
            <a:r>
              <a:rPr lang="en-GB" sz="1900" dirty="0">
                <a:latin typeface="Calibri"/>
                <a:ea typeface="Calibri Light"/>
                <a:cs typeface="Calibri Light"/>
              </a:rPr>
              <a:t>10:00 sati Marijan </a:t>
            </a:r>
            <a:r>
              <a:rPr lang="en-GB" sz="1900" dirty="0" err="1">
                <a:latin typeface="Calibri"/>
                <a:ea typeface="Calibri Light"/>
                <a:cs typeface="Calibri Light"/>
              </a:rPr>
              <a:t>Brubnjak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, Studentski</a:t>
            </a:r>
            <a:r>
              <a:rPr lang="en-GB" sz="1900" kern="12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kern="1200" dirty="0" err="1">
                <a:latin typeface="Calibri"/>
                <a:ea typeface="Calibri Light"/>
                <a:cs typeface="Calibri Light"/>
              </a:rPr>
              <a:t>centar</a:t>
            </a:r>
            <a:r>
              <a:rPr lang="en-GB" sz="1900" kern="1200" dirty="0">
                <a:latin typeface="Calibri"/>
                <a:ea typeface="Calibri Light"/>
                <a:cs typeface="Calibri Light"/>
              </a:rPr>
              <a:t> Rijeka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: 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Studentski 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standard </a:t>
            </a:r>
            <a:r>
              <a:rPr lang="en-GB" sz="1900" b="1" i="1" kern="1200" dirty="0" err="1">
                <a:latin typeface="Calibri"/>
                <a:ea typeface="Calibri Light"/>
                <a:cs typeface="Calibri Light"/>
              </a:rPr>
              <a:t>i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kern="1200" dirty="0" err="1">
                <a:latin typeface="Calibri"/>
                <a:ea typeface="Calibri Light"/>
                <a:cs typeface="Calibri Light"/>
              </a:rPr>
              <a:t>mogućnosti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kern="1200" dirty="0" err="1">
                <a:latin typeface="Calibri"/>
                <a:ea typeface="Calibri Light"/>
                <a:cs typeface="Calibri Light"/>
              </a:rPr>
              <a:t>koje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kern="1200" dirty="0" err="1">
                <a:latin typeface="Calibri"/>
                <a:ea typeface="Calibri Light"/>
                <a:cs typeface="Calibri Light"/>
              </a:rPr>
              <a:t>pruža</a:t>
            </a:r>
            <a:r>
              <a:rPr lang="en-GB" sz="1900" b="1" i="1" kern="1200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Kampus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 (</a:t>
            </a:r>
            <a:r>
              <a:rPr lang="en-GB" sz="1900" kern="1200" dirty="0">
                <a:latin typeface="Calibri"/>
                <a:ea typeface="Calibri Light"/>
                <a:cs typeface="Calibri Light"/>
              </a:rPr>
              <a:t>10 min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)</a:t>
            </a:r>
            <a:r>
              <a:rPr lang="en-GB" sz="1900" i="1" dirty="0">
                <a:latin typeface="Calibri"/>
                <a:ea typeface="Calibri Light"/>
                <a:cs typeface="Calibri Light"/>
              </a:rPr>
              <a:t> </a:t>
            </a:r>
            <a:endParaRPr lang="en-GB" sz="1900">
              <a:latin typeface="Calibri"/>
              <a:ea typeface="Calibri"/>
              <a:cs typeface="Calibri"/>
            </a:endParaRPr>
          </a:p>
          <a:p>
            <a:pPr defTabSz="297180"/>
            <a:r>
              <a:rPr lang="en-GB" sz="2000" dirty="0">
                <a:latin typeface="Calibri"/>
                <a:ea typeface="Calibri Light"/>
                <a:cs typeface="Calibri Light"/>
              </a:rPr>
              <a:t>  </a:t>
            </a:r>
            <a:endParaRPr lang="en-GB" sz="2000" dirty="0">
              <a:latin typeface="Calibri"/>
              <a:ea typeface="Calibri"/>
              <a:cs typeface="Calibri"/>
            </a:endParaRPr>
          </a:p>
          <a:p>
            <a:pPr defTabSz="297180">
              <a:buFont typeface="Arial"/>
              <a:buChar char="•"/>
            </a:pPr>
            <a:r>
              <a:rPr lang="en-GB" sz="1900" dirty="0">
                <a:latin typeface="Calibri"/>
                <a:ea typeface="Calibri Light"/>
                <a:cs typeface="Calibri Light"/>
              </a:rPr>
              <a:t>10:10 sati Aleksandra Golubović,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Odsjek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 za </a:t>
            </a:r>
            <a:r>
              <a:rPr lang="en-GB" sz="1900" err="1">
                <a:latin typeface="Calibri"/>
                <a:ea typeface="Calibri Light"/>
                <a:cs typeface="Calibri Light"/>
              </a:rPr>
              <a:t>filozofiju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: 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Ususret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akademskom</a:t>
            </a:r>
            <a:r>
              <a:rPr lang="en-GB" sz="1900" b="1" i="1" dirty="0">
                <a:latin typeface="Calibri"/>
                <a:ea typeface="Calibri Light"/>
                <a:cs typeface="Calibri Light"/>
              </a:rPr>
              <a:t> </a:t>
            </a:r>
            <a:r>
              <a:rPr lang="en-GB" sz="1900" b="1" i="1" err="1">
                <a:latin typeface="Calibri"/>
                <a:ea typeface="Calibri Light"/>
                <a:cs typeface="Calibri Light"/>
              </a:rPr>
              <a:t>životu</a:t>
            </a:r>
            <a:r>
              <a:rPr lang="en-GB" sz="1900" dirty="0">
                <a:latin typeface="Calibri"/>
                <a:ea typeface="Calibri Light"/>
                <a:cs typeface="Calibri Light"/>
              </a:rPr>
              <a:t> (30 min) </a:t>
            </a:r>
            <a:endParaRPr lang="en-GB" sz="1900">
              <a:ea typeface="Calibri"/>
              <a:cs typeface="Calibri"/>
            </a:endParaRPr>
          </a:p>
          <a:p>
            <a:pPr marL="92710" indent="-92710" defTabSz="297180">
              <a:spcAft>
                <a:spcPts val="300"/>
              </a:spcAft>
              <a:buFont typeface="Arial"/>
              <a:buChar char="•"/>
            </a:pPr>
            <a:endParaRPr lang="en-GB" sz="2000" kern="1200" dirty="0">
              <a:latin typeface="Calibri" panose="020F0502020204030204"/>
              <a:ea typeface="Calibri"/>
              <a:cs typeface="Calibri"/>
            </a:endParaRPr>
          </a:p>
          <a:p>
            <a:pPr algn="l">
              <a:spcAft>
                <a:spcPts val="600"/>
              </a:spcAft>
            </a:pPr>
            <a:endParaRPr lang="en-GB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926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redsjednik Studentskog zbora:…"/>
          <p:cNvSpPr txBox="1">
            <a:spLocks noGrp="1"/>
          </p:cNvSpPr>
          <p:nvPr>
            <p:ph type="body" sz="half" idx="1"/>
          </p:nvPr>
        </p:nvSpPr>
        <p:spPr>
          <a:xfrm>
            <a:off x="410448" y="2016482"/>
            <a:ext cx="4403178" cy="5119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 u="sng"/>
            </a:pPr>
            <a:r>
              <a:rPr lang="hr-HR" sz="1800" b="1"/>
              <a:t>Kontakt </a:t>
            </a:r>
          </a:p>
          <a:p>
            <a:pPr marL="0" indent="0">
              <a:buNone/>
              <a:defRPr u="sng"/>
            </a:pPr>
            <a:r>
              <a:rPr lang="en-GB" sz="1800" err="1"/>
              <a:t>Predsjednica</a:t>
            </a:r>
            <a:r>
              <a:rPr lang="en-GB" sz="1800"/>
              <a:t> </a:t>
            </a:r>
            <a:r>
              <a:rPr lang="en-GB" sz="1800" err="1"/>
              <a:t>Studentskog</a:t>
            </a:r>
            <a:r>
              <a:rPr sz="1800"/>
              <a:t> </a:t>
            </a:r>
            <a:r>
              <a:rPr sz="1800" err="1"/>
              <a:t>zbora</a:t>
            </a:r>
            <a:r>
              <a:rPr sz="1800"/>
              <a:t>:</a:t>
            </a:r>
            <a:endParaRPr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sz="1800"/>
              <a:t>Katarina Škrbić</a:t>
            </a:r>
            <a:endParaRPr lang="hr-HR" sz="1800"/>
          </a:p>
          <a:p>
            <a:pPr marL="0" indent="0">
              <a:buNone/>
            </a:pPr>
            <a:r>
              <a:rPr sz="1800"/>
              <a:t>kskrbic@student.uniri.hr</a:t>
            </a:r>
            <a:r>
              <a:rPr lang="en-GB" sz="1800"/>
              <a:t> </a:t>
            </a:r>
            <a:endParaRPr sz="1800">
              <a:ea typeface="Calibri"/>
              <a:cs typeface="Calibri"/>
            </a:endParaRPr>
          </a:p>
          <a:p>
            <a:pPr marL="0" indent="0">
              <a:buNone/>
              <a:defRPr u="sng"/>
            </a:pPr>
            <a:endParaRPr sz="1800"/>
          </a:p>
          <a:p>
            <a:pPr marL="0" indent="0">
              <a:buNone/>
              <a:defRPr u="sng"/>
            </a:pPr>
            <a:r>
              <a:rPr lang="en-GB" sz="1800" err="1"/>
              <a:t>Studentska</a:t>
            </a:r>
            <a:r>
              <a:rPr lang="en-GB" sz="1800"/>
              <a:t> </a:t>
            </a:r>
            <a:r>
              <a:rPr lang="en-GB" sz="1800" err="1"/>
              <a:t>pravobranitelica</a:t>
            </a:r>
            <a:r>
              <a:rPr sz="1800"/>
              <a:t>:</a:t>
            </a:r>
            <a:endParaRPr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sz="1800"/>
              <a:t>Katarina </a:t>
            </a:r>
            <a:r>
              <a:rPr sz="1800" err="1"/>
              <a:t>Strmić</a:t>
            </a:r>
            <a:endParaRPr sz="1800"/>
          </a:p>
          <a:p>
            <a:pPr marL="0" indent="0">
              <a:buNone/>
            </a:pPr>
            <a:r>
              <a:rPr sz="1800" u="sng">
                <a:hlinkClick r:id="rId2"/>
              </a:rPr>
              <a:t>kstrmic@student.uniri.hr</a:t>
            </a:r>
            <a:endParaRPr sz="1800" u="sng">
              <a:ea typeface="Calibri"/>
              <a:cs typeface="Calibri"/>
              <a:hlinkClick r:id="rId2"/>
            </a:endParaRPr>
          </a:p>
        </p:txBody>
      </p:sp>
      <p:sp>
        <p:nvSpPr>
          <p:cNvPr id="208" name="Studentski zbor:…"/>
          <p:cNvSpPr txBox="1"/>
          <p:nvPr/>
        </p:nvSpPr>
        <p:spPr>
          <a:xfrm>
            <a:off x="5100476" y="2016482"/>
            <a:ext cx="6681076" cy="5119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t">
            <a:normAutofit/>
          </a:bodyPr>
          <a:lstStyle/>
          <a:p>
            <a:pPr defTabSz="1219169">
              <a:spcBef>
                <a:spcPts val="1200"/>
              </a:spcBef>
              <a:defRPr sz="4400" u="sng">
                <a:solidFill>
                  <a:srgbClr val="D5D5D5"/>
                </a:solidFill>
              </a:defRPr>
            </a:pPr>
            <a:r>
              <a:rPr sz="2200">
                <a:solidFill>
                  <a:schemeClr val="bg1">
                    <a:lumMod val="50000"/>
                  </a:schemeClr>
                </a:solidFill>
              </a:rPr>
              <a:t>Studentski </a:t>
            </a:r>
            <a:r>
              <a:rPr sz="2200" err="1">
                <a:solidFill>
                  <a:schemeClr val="bg1">
                    <a:lumMod val="50000"/>
                  </a:schemeClr>
                </a:solidFill>
              </a:rPr>
              <a:t>zbor</a:t>
            </a:r>
            <a:r>
              <a:rPr sz="220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defTabSz="1219169">
              <a:spcBef>
                <a:spcPts val="1200"/>
              </a:spcBef>
              <a:defRPr sz="4400">
                <a:solidFill>
                  <a:srgbClr val="D5D5D5"/>
                </a:solidFill>
              </a:defRPr>
            </a:pPr>
            <a:r>
              <a:rPr sz="2200">
                <a:solidFill>
                  <a:schemeClr val="bg1">
                    <a:lumMod val="50000"/>
                  </a:schemeClr>
                </a:solidFill>
                <a:hlinkClick r:id="rId3"/>
              </a:rPr>
              <a:t>ffri@sz.uniri.hr</a:t>
            </a:r>
          </a:p>
          <a:p>
            <a:pPr defTabSz="1219169">
              <a:spcBef>
                <a:spcPts val="1200"/>
              </a:spcBef>
              <a:defRPr sz="4400">
                <a:solidFill>
                  <a:srgbClr val="D5D5D5"/>
                </a:solidFill>
              </a:defRPr>
            </a:pPr>
            <a:r>
              <a:rPr lang="en-GB" sz="2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        Studentski </a:t>
            </a:r>
            <a:r>
              <a:rPr lang="en-GB" sz="22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zbor</a:t>
            </a:r>
            <a:r>
              <a:rPr lang="en-GB" sz="2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r>
              <a:rPr lang="en-GB" sz="22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Filozofskog</a:t>
            </a:r>
            <a:r>
              <a:rPr lang="en-GB" sz="2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r>
              <a:rPr lang="en-GB" sz="22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fakulteta</a:t>
            </a:r>
            <a:r>
              <a:rPr lang="en-GB" sz="2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u </a:t>
            </a:r>
            <a:r>
              <a:rPr lang="en-GB" sz="22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Rijeci</a:t>
            </a:r>
            <a:endParaRPr lang="en-GB" sz="22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pPr defTabSz="1219169">
              <a:spcBef>
                <a:spcPts val="1200"/>
              </a:spcBef>
              <a:defRPr sz="4400">
                <a:solidFill>
                  <a:srgbClr val="D5D5D5"/>
                </a:solidFill>
              </a:defRPr>
            </a:pPr>
            <a:r>
              <a:rPr lang="en-GB" sz="2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        SZFFRI</a:t>
            </a:r>
          </a:p>
          <a:p>
            <a:pPr defTabSz="1219169">
              <a:spcBef>
                <a:spcPts val="1200"/>
              </a:spcBef>
              <a:defRPr sz="4400">
                <a:solidFill>
                  <a:srgbClr val="D5D5D5"/>
                </a:solidFill>
              </a:defRPr>
            </a:pPr>
            <a:endParaRPr lang="en-GB"/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4"/>
          <a:srcRect l="15089" t="16587" r="15089" b="15112"/>
          <a:stretch>
            <a:fillRect/>
          </a:stretch>
        </p:blipFill>
        <p:spPr>
          <a:xfrm>
            <a:off x="5100476" y="2990135"/>
            <a:ext cx="407266" cy="398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E7895-A068-4236-9EED-DDB727AEC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4" y="302902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D78C59-5F5B-48D2-BD63-6994BE451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04" y="912502"/>
            <a:ext cx="1544517" cy="4675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FD7AFC-7AC0-47ED-9819-9D671C883285}"/>
              </a:ext>
            </a:extLst>
          </p:cNvPr>
          <p:cNvSpPr/>
          <p:nvPr/>
        </p:nvSpPr>
        <p:spPr>
          <a:xfrm>
            <a:off x="7083118" y="45760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/>
              <a:t>Zahvaljujem na pažnji!</a:t>
            </a:r>
          </a:p>
          <a:p>
            <a:r>
              <a:rPr lang="hr-HR" b="1"/>
              <a:t>Sretno studiranje!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723D7A89-100C-473B-A194-16C365BBF3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249" b="7532"/>
          <a:stretch>
            <a:fillRect/>
          </a:stretch>
        </p:blipFill>
        <p:spPr>
          <a:xfrm>
            <a:off x="10395767" y="498606"/>
            <a:ext cx="1513479" cy="881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File:Instagram-Icon.png - Wikipedia">
            <a:extLst>
              <a:ext uri="{FF2B5EF4-FFF2-40B4-BE49-F238E27FC236}">
                <a16:creationId xmlns:a16="http://schemas.microsoft.com/office/drawing/2014/main" id="{F37AF3A2-3CE7-66B5-373D-E73739A773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831" y="3515709"/>
            <a:ext cx="417786" cy="39807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F1E0A-D5FF-4A73-AAF7-A45CAA82D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b="1" dirty="0"/>
              <a:t>Marijan </a:t>
            </a:r>
            <a:r>
              <a:rPr lang="hr-HR" sz="1800" b="1" dirty="0" err="1"/>
              <a:t>Brubnjak</a:t>
            </a:r>
            <a:r>
              <a:rPr lang="hr-HR" sz="1800" b="1" dirty="0"/>
              <a:t>,</a:t>
            </a:r>
            <a:endParaRPr lang="hr-HR" sz="1800" b="1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b="1" dirty="0"/>
              <a:t>Pomoćnik ravnatelja Studentskog centra Rijeka</a:t>
            </a:r>
            <a:endParaRPr lang="hr-HR" dirty="0"/>
          </a:p>
          <a:p>
            <a:pPr marL="0" indent="0">
              <a:buNone/>
            </a:pPr>
            <a:r>
              <a:rPr lang="hr-HR" sz="2400" b="1" i="1" dirty="0">
                <a:solidFill>
                  <a:srgbClr val="FF0000"/>
                </a:solidFill>
              </a:rPr>
              <a:t>STUDENTSKI STANDARD I MOGUĆNOSTI KOJE PRUŽA KAMPUS</a:t>
            </a:r>
            <a:endParaRPr lang="hr-HR" sz="2400" b="1" i="1" dirty="0">
              <a:solidFill>
                <a:srgbClr val="FF0000"/>
              </a:solidFill>
              <a:cs typeface="Calibri"/>
            </a:endParaRPr>
          </a:p>
          <a:p>
            <a:pPr marL="0" indent="0">
              <a:buNone/>
            </a:pPr>
            <a:endParaRPr lang="hr-HR" sz="1800" b="1" i="1"/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1900" dirty="0"/>
              <a:t>Studentski centar Rijeka je ustanova koja već više od pola stoljeća brine o standardu studenata Sveučilišta i Veleučilišta u Rijeci</a:t>
            </a:r>
            <a:endParaRPr lang="hr-HR" sz="1900" dirty="0">
              <a:cs typeface="Calibri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1900" dirty="0"/>
              <a:t>U okviru svojih osnovnih djelatnosti </a:t>
            </a:r>
            <a:r>
              <a:rPr lang="hr-HR" sz="1900" dirty="0" err="1"/>
              <a:t>SCRi</a:t>
            </a:r>
            <a:r>
              <a:rPr lang="hr-HR" sz="1900" dirty="0"/>
              <a:t> studentima pruža usluge smještaja, prehrane, privremenog ili povremenog zapošljavanja te organizira slobodno vrijeme studenata</a:t>
            </a:r>
            <a:endParaRPr lang="hr-HR" sz="1900" dirty="0">
              <a:cs typeface="Calibri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1900" dirty="0"/>
              <a:t>Ostale djelatnosti</a:t>
            </a:r>
            <a:endParaRPr lang="hr-HR" sz="1900" dirty="0">
              <a:cs typeface="Calibri"/>
            </a:endParaRPr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endParaRPr lang="hr-HR" sz="1800" b="1" i="1"/>
          </a:p>
          <a:p>
            <a:pPr marL="0" indent="0">
              <a:buNone/>
            </a:pPr>
            <a:endParaRPr lang="hr-HR" sz="1800" b="1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E0165-27AB-429F-8846-B60324326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0B0A7-AD63-49F3-8CC1-B34B3FCD8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18" y="888093"/>
            <a:ext cx="1544517" cy="467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D105B-466E-4631-95B4-28940EBBD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16" y="4967053"/>
            <a:ext cx="1725172" cy="174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E67D03-5E13-4AB2-B7A9-11E79ACEF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2" y="481062"/>
            <a:ext cx="2616120" cy="8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5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2349-4636-497A-AF95-5F68F4E7E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562" y="1732492"/>
            <a:ext cx="7433733" cy="16965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hr-HR" sz="1800" b="1">
                <a:solidFill>
                  <a:srgbClr val="0070C0"/>
                </a:solidFill>
              </a:rPr>
              <a:t>SMJEŠTAJ </a:t>
            </a:r>
            <a:endParaRPr lang="hr-HR" sz="18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sz="1800">
              <a:solidFill>
                <a:srgbClr val="FF000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1800"/>
              <a:t>Subvencionirani i nesubvencionirani smještaj studenata</a:t>
            </a:r>
            <a:endParaRPr lang="hr-HR" sz="1800">
              <a:cs typeface="Calibri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1800"/>
              <a:t>Dva objekta smještaja: Studentsko naselje Ivan Goran Kovačić i Studentsko naselje Trsat</a:t>
            </a:r>
            <a:endParaRPr lang="hr-HR" sz="1800">
              <a:cs typeface="Calibri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1800"/>
              <a:t>Subvencioniranje studenata korisnika privatnog smještaja</a:t>
            </a:r>
            <a:endParaRPr lang="hr-HR" sz="1800">
              <a:cs typeface="Calibri"/>
            </a:endParaRPr>
          </a:p>
          <a:p>
            <a:pPr marL="0" indent="0">
              <a:buNone/>
            </a:pPr>
            <a:endParaRPr lang="hr-HR" sz="1800"/>
          </a:p>
          <a:p>
            <a:endParaRPr lang="hr-HR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745A3-4B82-4A82-BC7C-ED83F1BA5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CD7E1-7724-4EA6-A096-BEFFFBB5D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18" y="888093"/>
            <a:ext cx="1544517" cy="467561"/>
          </a:xfrm>
          <a:prstGeom prst="rect">
            <a:avLst/>
          </a:prstGeom>
        </p:spPr>
      </p:pic>
      <p:pic>
        <p:nvPicPr>
          <p:cNvPr id="10" name="Picture 9" descr="dvokrevetna soba1 s">
            <a:extLst>
              <a:ext uri="{FF2B5EF4-FFF2-40B4-BE49-F238E27FC236}">
                <a16:creationId xmlns:a16="http://schemas.microsoft.com/office/drawing/2014/main" id="{8F0939D7-37E3-457E-AB9B-077EF2A861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08" y="3431059"/>
            <a:ext cx="4751266" cy="3166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7927C2-B135-4D81-A29E-1530F47AC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2" y="541593"/>
            <a:ext cx="2616120" cy="8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22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3B355-2E6E-4FE1-89BC-28201443D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009DD0-64E9-4B99-9078-F43494B80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18" y="888093"/>
            <a:ext cx="1544517" cy="4675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88296D-41D8-490C-B64F-7C2DD424D18B}"/>
              </a:ext>
            </a:extLst>
          </p:cNvPr>
          <p:cNvSpPr/>
          <p:nvPr/>
        </p:nvSpPr>
        <p:spPr>
          <a:xfrm>
            <a:off x="790776" y="1835499"/>
            <a:ext cx="6096000" cy="4627357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b="1">
                <a:solidFill>
                  <a:schemeClr val="accent2"/>
                </a:solidFill>
                <a:latin typeface="Calibri"/>
                <a:ea typeface="Calibri" panose="020F0502020204030204" pitchFamily="34" charset="0"/>
                <a:cs typeface="Times New Roman"/>
              </a:rPr>
              <a:t>PREHRANA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hr-HR">
                <a:latin typeface="Calibri"/>
                <a:ea typeface="Calibri" panose="020F0502020204030204" pitchFamily="34" charset="0"/>
                <a:cs typeface="Times New Roman"/>
              </a:rPr>
              <a:t>Subvencionirana prehrana 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>
                <a:latin typeface="Calibri"/>
                <a:ea typeface="Calibri" panose="020F0502020204030204" pitchFamily="34" charset="0"/>
                <a:cs typeface="Times New Roman"/>
              </a:rPr>
              <a:t>Brojni objekti prehrane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hr-HR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r-HR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b="1">
                <a:solidFill>
                  <a:schemeClr val="accent6"/>
                </a:solidFill>
              </a:rPr>
              <a:t>STUDENT SERVIS </a:t>
            </a:r>
            <a:endParaRPr lang="hr-HR" b="1">
              <a:solidFill>
                <a:schemeClr val="accent6"/>
              </a:solidFill>
              <a:cs typeface="Calibri"/>
            </a:endParaRPr>
          </a:p>
          <a:p>
            <a:endParaRPr lang="hr-HR">
              <a:solidFill>
                <a:schemeClr val="accent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/>
              <a:t>Usluge privremenog i povremenog zapošljavanja </a:t>
            </a:r>
            <a:endParaRPr lang="hr-HR"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/>
              <a:t>Nekoliko lokacija pružanja usluga</a:t>
            </a:r>
            <a:endParaRPr lang="hr-HR"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r-HR"/>
              <a:t>Javni poziv za prijavu projekata koji se odnose na kulturne, sportske, znanstvene i edukacijske aktivnosti koje su isključivo namijenjene studentima</a:t>
            </a:r>
            <a:endParaRPr lang="hr-HR">
              <a:cs typeface="Calibri"/>
            </a:endParaRPr>
          </a:p>
          <a:p>
            <a:endParaRPr lang="hr-HR"/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hr-HR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CD6BA4-C635-4BB1-B4D1-E7CA68F96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3" y="570599"/>
            <a:ext cx="2522904" cy="7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70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104E7B-C7FE-419C-A893-E8455769D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11CFF-86EB-4A93-B636-94EE8191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18" y="888093"/>
            <a:ext cx="1544517" cy="467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DEC672-6748-4830-A8E5-7C4E378092E1}"/>
              </a:ext>
            </a:extLst>
          </p:cNvPr>
          <p:cNvSpPr/>
          <p:nvPr/>
        </p:nvSpPr>
        <p:spPr>
          <a:xfrm>
            <a:off x="643466" y="1721337"/>
            <a:ext cx="6096000" cy="126464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b="1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ORGANIZACIJA SLOBODNOG VREMENA STUDENATA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hr-HR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hr-HR">
                <a:latin typeface="Calibri"/>
                <a:ea typeface="Calibri" panose="020F0502020204030204" pitchFamily="34" charset="0"/>
                <a:cs typeface="Times New Roman"/>
              </a:rPr>
              <a:t>Razne aktivnosti za studente 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>
                <a:latin typeface="Calibri"/>
                <a:ea typeface="Calibri" panose="020F0502020204030204" pitchFamily="34" charset="0"/>
                <a:cs typeface="Times New Roman"/>
              </a:rPr>
              <a:t>Objava popusta i brojnih pogodnosti za studente </a:t>
            </a:r>
            <a:endParaRPr lang="hr-HR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37764-1E7F-4E16-8448-956FDCF29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66" y="703125"/>
            <a:ext cx="2553473" cy="794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08EE1-B971-41CA-9068-A3C109FF5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6" y="3125106"/>
            <a:ext cx="4605868" cy="3454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8F5AB-B2D1-4754-B9A0-F5091E185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90" y="2323070"/>
            <a:ext cx="5675249" cy="42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3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5E063C-35D8-4FEB-ACB7-F903A63D3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F8B295-ADD1-4BEE-9DDE-198C7582B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80" y="888093"/>
            <a:ext cx="1544517" cy="467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0ED05C-DFC3-47BE-AE3B-6D2733936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5" y="2107292"/>
            <a:ext cx="4945743" cy="3709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128BCF-C5DA-41FA-BDF9-9626958C4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904" y="2107293"/>
            <a:ext cx="5543164" cy="3694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E1F72-A513-4C20-9DBC-E256FEF4F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33" y="762073"/>
            <a:ext cx="2680474" cy="83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48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4C050-C84C-40D5-8B35-29DA9C1E2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6F864B-2A72-470C-9308-0B0940CB3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80" y="888093"/>
            <a:ext cx="1544517" cy="46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F8E2E-A196-4B15-87F3-E205C46D2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66" y="1772557"/>
            <a:ext cx="6409267" cy="480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2C0E94-42BD-4205-B44E-0EB21BAE9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96" y="663606"/>
            <a:ext cx="2680474" cy="83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77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82B32E-5F81-4077-ADBA-E28290CFF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657F2-8E6D-4101-A1BF-DAE0F51C2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80" y="888093"/>
            <a:ext cx="1544517" cy="467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5B875-646D-4761-9154-F2DE0DA6E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96" y="521567"/>
            <a:ext cx="2680474" cy="8340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24D2C-04C6-4AE9-8EFA-232636E20DCF}"/>
              </a:ext>
            </a:extLst>
          </p:cNvPr>
          <p:cNvSpPr/>
          <p:nvPr/>
        </p:nvSpPr>
        <p:spPr>
          <a:xfrm>
            <a:off x="931334" y="2216668"/>
            <a:ext cx="6096000" cy="3788858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b="1">
                <a:latin typeface="Calibri"/>
                <a:ea typeface="Calibri"/>
                <a:cs typeface="Times New Roman"/>
              </a:rPr>
              <a:t>Prati nas i saznaj sve informacije!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hr-HR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>
                <a:latin typeface="Calibri"/>
                <a:ea typeface="Calibri"/>
                <a:cs typeface="Times New Roman"/>
              </a:rPr>
              <a:t>Facebook stranica </a:t>
            </a:r>
            <a:r>
              <a:rPr lang="hr-HR" u="sng">
                <a:solidFill>
                  <a:srgbClr val="0563C1"/>
                </a:solidFill>
                <a:latin typeface="Calibri"/>
                <a:ea typeface="Calibri"/>
                <a:cs typeface="Times New Roman"/>
                <a:hlinkClick r:id="rId5"/>
              </a:rPr>
              <a:t>Studentski centar Ri</a:t>
            </a:r>
            <a:endParaRPr lang="hr-HR">
              <a:latin typeface="Calibri"/>
              <a:ea typeface="Calibri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>
                <a:latin typeface="Calibri"/>
                <a:ea typeface="Calibri"/>
                <a:cs typeface="Times New Roman"/>
              </a:rPr>
              <a:t>Instagram profil </a:t>
            </a:r>
            <a:r>
              <a:rPr lang="hr-HR" u="sng">
                <a:solidFill>
                  <a:srgbClr val="0563C1"/>
                </a:solidFill>
                <a:latin typeface="Calibri"/>
                <a:ea typeface="Calibri"/>
                <a:cs typeface="Times New Roman"/>
                <a:hlinkClick r:id="rId6"/>
              </a:rPr>
              <a:t>studentski.centar.rijeka</a:t>
            </a:r>
            <a:r>
              <a:rPr lang="hr-HR">
                <a:latin typeface="Calibri"/>
                <a:ea typeface="Calibri"/>
                <a:cs typeface="Times New Roman"/>
              </a:rPr>
              <a:t> 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err="1">
                <a:latin typeface="Calibri"/>
                <a:ea typeface="Calibri"/>
                <a:cs typeface="Times New Roman"/>
              </a:rPr>
              <a:t>Linkedin</a:t>
            </a:r>
            <a:r>
              <a:rPr lang="hr-HR">
                <a:latin typeface="Calibri"/>
                <a:ea typeface="Calibri"/>
                <a:cs typeface="Times New Roman"/>
              </a:rPr>
              <a:t> </a:t>
            </a:r>
            <a:r>
              <a:rPr lang="hr-HR">
                <a:latin typeface="Calibri"/>
                <a:ea typeface="Calibri"/>
                <a:cs typeface="Times New Roman"/>
                <a:hlinkClick r:id="rId7"/>
              </a:rPr>
              <a:t>Studentski centar Rijeka</a:t>
            </a:r>
            <a:endParaRPr lang="hr-HR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>
                <a:latin typeface="Calibri"/>
                <a:ea typeface="Calibri"/>
                <a:cs typeface="Times New Roman"/>
              </a:rPr>
              <a:t>Web stranica </a:t>
            </a:r>
            <a:r>
              <a:rPr lang="hr-HR" u="sng">
                <a:solidFill>
                  <a:srgbClr val="0563C1"/>
                </a:solidFill>
                <a:latin typeface="Calibri"/>
                <a:ea typeface="Calibri"/>
                <a:cs typeface="Times New Roman"/>
                <a:hlinkClick r:id="rId8"/>
              </a:rPr>
              <a:t>Studentskog centra Rijeka</a:t>
            </a:r>
            <a:r>
              <a:rPr lang="hr-HR">
                <a:latin typeface="Calibri"/>
                <a:ea typeface="Calibri"/>
                <a:cs typeface="Times New Roman"/>
              </a:rPr>
              <a:t> </a:t>
            </a: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>
                <a:latin typeface="Calibri"/>
                <a:ea typeface="Calibri"/>
                <a:cs typeface="Times New Roman"/>
              </a:rPr>
              <a:t>Portal </a:t>
            </a:r>
            <a:r>
              <a:rPr lang="hr-HR" u="sng">
                <a:solidFill>
                  <a:srgbClr val="0563C1"/>
                </a:solidFill>
                <a:latin typeface="Calibri"/>
                <a:ea typeface="Calibri"/>
                <a:cs typeface="Times New Roman"/>
                <a:hlinkClick r:id="rId9"/>
              </a:rPr>
              <a:t>Svjetionik</a:t>
            </a:r>
            <a:r>
              <a:rPr lang="hr-HR">
                <a:latin typeface="Calibri"/>
                <a:ea typeface="Calibri"/>
                <a:cs typeface="Times New Roman"/>
              </a:rPr>
              <a:t> </a:t>
            </a:r>
            <a:endParaRPr lang="hr-HR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>
                <a:latin typeface="Calibri"/>
                <a:ea typeface="Calibri"/>
                <a:cs typeface="Times New Roman"/>
              </a:rPr>
              <a:t>E-mail adresa: </a:t>
            </a:r>
            <a:r>
              <a:rPr lang="hr-HR" u="sng">
                <a:solidFill>
                  <a:srgbClr val="0563C1"/>
                </a:solidFill>
                <a:latin typeface="Calibri"/>
                <a:ea typeface="Calibri"/>
                <a:cs typeface="Times New Roman"/>
                <a:hlinkClick r:id="rId10"/>
              </a:rPr>
              <a:t>scri.uniri@scri.hr</a:t>
            </a:r>
            <a:r>
              <a:rPr lang="hr-HR">
                <a:latin typeface="Calibri"/>
                <a:ea typeface="Calibri"/>
                <a:cs typeface="Times New Roman"/>
              </a:rPr>
              <a:t> </a:t>
            </a:r>
            <a:endParaRPr lang="hr-HR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hr-HR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91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A63D4D-EB2D-4963-8A1D-BBFE0A058368}"/>
              </a:ext>
            </a:extLst>
          </p:cNvPr>
          <p:cNvSpPr/>
          <p:nvPr/>
        </p:nvSpPr>
        <p:spPr>
          <a:xfrm>
            <a:off x="870114" y="2990883"/>
            <a:ext cx="10143067" cy="39850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b="1">
                <a:solidFill>
                  <a:srgbClr val="0070C0"/>
                </a:solidFill>
                <a:ea typeface="Calibri" panose="020F0502020204030204" pitchFamily="34" charset="0"/>
                <a:cs typeface="Times New Roman"/>
              </a:rPr>
              <a:t>SREDNJA ŠKOLA/GIMNAZIJA vs. FAKULTET</a:t>
            </a:r>
            <a:endParaRPr lang="hr-HR">
              <a:solidFill>
                <a:srgbClr val="0070C0"/>
              </a:solidFill>
              <a:effectLst/>
              <a:ea typeface="Calibri" panose="020F0502020204030204" pitchFamily="34" charset="0"/>
              <a:cs typeface="Times New Roman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>
                <a:ea typeface="Calibri" panose="020F0502020204030204" pitchFamily="34" charset="0"/>
                <a:cs typeface="Times New Roman"/>
              </a:rPr>
              <a:t>Nastava – </a:t>
            </a:r>
            <a:r>
              <a:rPr lang="hr-HR" err="1">
                <a:ea typeface="Calibri" panose="020F0502020204030204" pitchFamily="34" charset="0"/>
                <a:cs typeface="Times New Roman"/>
              </a:rPr>
              <a:t>ppt</a:t>
            </a:r>
            <a:r>
              <a:rPr lang="hr-HR">
                <a:ea typeface="Calibri" panose="020F0502020204030204" pitchFamily="34" charset="0"/>
                <a:cs typeface="Times New Roman"/>
              </a:rPr>
              <a:t> prezentacije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>
                <a:ea typeface="Calibri" panose="020F0502020204030204" pitchFamily="34" charset="0"/>
                <a:cs typeface="Times New Roman"/>
              </a:rPr>
              <a:t>Izvedbeni programi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r-HR">
                <a:ea typeface="Calibri" panose="020F0502020204030204" pitchFamily="34" charset="0"/>
                <a:cs typeface="Times New Roman"/>
              </a:rPr>
              <a:t>Iz pozicije nastavnika; studenta</a:t>
            </a:r>
            <a:endParaRPr lang="hr-HR">
              <a:effectLst/>
              <a:ea typeface="Calibri" panose="020F0502020204030204" pitchFamily="34" charset="0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>
                <a:ea typeface="Calibri" panose="020F0502020204030204" pitchFamily="34" charset="0"/>
                <a:cs typeface="Times New Roman"/>
              </a:rPr>
              <a:t> </a:t>
            </a:r>
            <a:r>
              <a:rPr lang="hr-HR"/>
              <a:t> </a:t>
            </a:r>
            <a:endParaRPr lang="hr-HR">
              <a:cs typeface="Calibri"/>
            </a:endParaRPr>
          </a:p>
          <a:p>
            <a:r>
              <a:rPr lang="hr-HR" b="1">
                <a:solidFill>
                  <a:srgbClr val="00B050"/>
                </a:solidFill>
              </a:rPr>
              <a:t>UČENIK/ICA vs. STUDENT/ICA</a:t>
            </a:r>
            <a:endParaRPr lang="hr-HR">
              <a:solidFill>
                <a:srgbClr val="00B050"/>
              </a:solidFill>
              <a:cs typeface="Calibri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/>
              <a:t>Nova uloga</a:t>
            </a:r>
            <a:endParaRPr lang="hr-HR"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r-HR"/>
              <a:t>Samostalnost, </a:t>
            </a:r>
            <a:r>
              <a:rPr lang="hr-HR" err="1"/>
              <a:t>proaktivnost</a:t>
            </a:r>
            <a:r>
              <a:rPr lang="hr-HR"/>
              <a:t>, odgovornost</a:t>
            </a:r>
            <a:endParaRPr lang="hr-HR"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r-HR"/>
              <a:t>Kontinuitet – angažiranost, sudjelovanje</a:t>
            </a:r>
            <a:endParaRPr lang="hr-HR">
              <a:cs typeface="Calibri"/>
            </a:endParaRPr>
          </a:p>
          <a:p>
            <a:endParaRPr lang="hr-HR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r-HR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r-HR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70B05-E3A4-44FB-9733-434B02FDADAA}"/>
              </a:ext>
            </a:extLst>
          </p:cNvPr>
          <p:cNvSpPr txBox="1"/>
          <p:nvPr/>
        </p:nvSpPr>
        <p:spPr>
          <a:xfrm>
            <a:off x="694268" y="1906214"/>
            <a:ext cx="662093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b="1"/>
              <a:t>prof. dr. sc. Aleksandra Golubović</a:t>
            </a:r>
          </a:p>
          <a:p>
            <a:r>
              <a:rPr lang="hr-HR" sz="2400" b="1" i="1">
                <a:solidFill>
                  <a:srgbClr val="FF0000"/>
                </a:solidFill>
              </a:rPr>
              <a:t>USUSRET AKADEMSKOM ŽIVOTU</a:t>
            </a:r>
            <a:r>
              <a:rPr lang="hr-HR" sz="2400" i="1">
                <a:solidFill>
                  <a:srgbClr val="FF0000"/>
                </a:solidFill>
              </a:rPr>
              <a:t> – brucoši 2024.</a:t>
            </a:r>
            <a:endParaRPr lang="hr-HR" sz="2400" i="1">
              <a:solidFill>
                <a:srgbClr val="FF0000"/>
              </a:solidFill>
              <a:cs typeface="Calibri"/>
            </a:endParaRPr>
          </a:p>
          <a:p>
            <a:endParaRPr lang="hr-H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9CDD70-5355-4AEE-A9EB-1DC5F4B83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0237B-39F0-4BF0-83FC-5A7785247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49" y="888093"/>
            <a:ext cx="1544517" cy="4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10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E0EBD-AC0E-4A9D-91E3-A70923F80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6744"/>
            <a:ext cx="10515600" cy="37131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sz="1800" b="1">
                <a:solidFill>
                  <a:srgbClr val="FF0000"/>
                </a:solidFill>
              </a:rPr>
              <a:t>INFORMIRANOST</a:t>
            </a:r>
            <a:endParaRPr lang="hr-HR" sz="1800">
              <a:solidFill>
                <a:srgbClr val="FF000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1800"/>
              <a:t>Službene mail adrese – </a:t>
            </a:r>
            <a:r>
              <a:rPr lang="hr-HR" sz="1800" u="sng">
                <a:hlinkClick r:id="rId2"/>
              </a:rPr>
              <a:t>aleksandra.golubovic@ffri.uniri.hr</a:t>
            </a:r>
            <a:endParaRPr lang="hr-HR" sz="1800"/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1800"/>
              <a:t>Mail, tajništvo, oglasne ploče</a:t>
            </a:r>
            <a:endParaRPr lang="hr-HR" sz="180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1800"/>
              <a:t>Kolege – neformalno informiranje</a:t>
            </a:r>
            <a:endParaRPr lang="hr-HR" sz="1800">
              <a:cs typeface="Calibri"/>
            </a:endParaRPr>
          </a:p>
          <a:p>
            <a:pPr marL="0" indent="0">
              <a:buNone/>
            </a:pPr>
            <a:endParaRPr lang="hr-HR" sz="1800"/>
          </a:p>
          <a:p>
            <a:pPr marL="0" indent="0">
              <a:buNone/>
            </a:pPr>
            <a:r>
              <a:rPr lang="hr-HR" sz="1800" b="1">
                <a:solidFill>
                  <a:schemeClr val="accent2"/>
                </a:solidFill>
              </a:rPr>
              <a:t>STUDIJ – PRIPREMA ZA ŽIVOT</a:t>
            </a:r>
            <a:endParaRPr lang="hr-HR" sz="1800">
              <a:solidFill>
                <a:schemeClr val="accent2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1800"/>
              <a:t>Ispiti</a:t>
            </a:r>
            <a:endParaRPr lang="hr-HR" sz="1800">
              <a:cs typeface="Calibri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1800"/>
              <a:t>Pismeni radovi – kolokviji</a:t>
            </a:r>
            <a:endParaRPr lang="hr-HR" sz="1800">
              <a:cs typeface="Calibri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1800"/>
              <a:t>Akademska čestitost – izvori, referiranje, akademsko pisanje</a:t>
            </a:r>
            <a:endParaRPr lang="hr-HR" sz="1800">
              <a:cs typeface="Calibri"/>
            </a:endParaRPr>
          </a:p>
          <a:p>
            <a:endParaRPr lang="hr-HR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49264-9FC1-4334-9DE2-6D7104517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D068A-291A-43BC-BC70-59D38B1B5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18" y="888093"/>
            <a:ext cx="1544517" cy="4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53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9CF9C-E319-4550-A859-3F97ABB28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204"/>
            <a:ext cx="10515600" cy="48085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b="1" dirty="0"/>
              <a:t>Prodekanica za nastavu i studente </a:t>
            </a:r>
            <a:endParaRPr lang="sr-Latn-R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b="1" dirty="0"/>
              <a:t>Izv. prof. dr. sc. Barbara Kalebić Maglica </a:t>
            </a:r>
            <a:endParaRPr lang="hr-HR" dirty="0"/>
          </a:p>
          <a:p>
            <a:pPr marL="0" indent="0">
              <a:lnSpc>
                <a:spcPct val="100000"/>
              </a:lnSpc>
              <a:buNone/>
            </a:pPr>
            <a:r>
              <a:rPr lang="hr-HR" sz="2400" b="1" i="1" dirty="0">
                <a:solidFill>
                  <a:srgbClr val="FF0000"/>
                </a:solidFill>
              </a:rPr>
              <a:t>NAJVAŽNIJE INFORMACIJE ZA SVAKOG BRUCOŠA</a:t>
            </a:r>
            <a:endParaRPr lang="hr-HR" sz="2400" b="1" i="1" dirty="0">
              <a:solidFill>
                <a:srgbClr val="FF0000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hr-HR" sz="2400" b="1" i="1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r-HR" sz="2000" dirty="0">
                <a:ea typeface="+mn-lt"/>
                <a:cs typeface="+mn-lt"/>
                <a:hlinkClick r:id="rId2"/>
              </a:rPr>
              <a:t>https://ffri.uniri.hr/studiranje/postojeci-studenti/nastava/</a:t>
            </a:r>
            <a:endParaRPr lang="hr-HR" sz="20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r-HR" sz="2000" dirty="0">
                <a:ea typeface="+mn-lt"/>
                <a:cs typeface="+mn-lt"/>
                <a:hlinkClick r:id="rId3"/>
              </a:rPr>
              <a:t>https://ffri.uniri.hr/studiranje/postojeci-studenti/obavijesti/</a:t>
            </a:r>
            <a:endParaRPr lang="hr-HR" sz="2000" dirty="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r-HR" sz="2000" dirty="0">
                <a:ea typeface="+mn-lt"/>
                <a:cs typeface="+mn-lt"/>
                <a:hlinkClick r:id="rId4"/>
              </a:rPr>
              <a:t>https://ffri.uniri.hr/studiranje/postojeci-studenti/savjetovanje-i-podrska-studentima/</a:t>
            </a:r>
            <a:endParaRPr lang="hr-HR" sz="2000" dirty="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r-HR" sz="2000" dirty="0">
                <a:ea typeface="+mn-lt"/>
                <a:cs typeface="+mn-lt"/>
                <a:hlinkClick r:id="rId5"/>
              </a:rPr>
              <a:t>https://ffri.uniri.hr/studiranje/postojeci-studenti/odluke/</a:t>
            </a:r>
            <a:r>
              <a:rPr lang="hr-HR" sz="2000" dirty="0">
                <a:ea typeface="+mn-lt"/>
                <a:cs typeface="+mn-lt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2000" dirty="0">
                <a:ea typeface="+mn-lt"/>
                <a:cs typeface="+mn-lt"/>
                <a:hlinkClick r:id="rId6"/>
              </a:rPr>
              <a:t>https://ffri.uniri.hr/o-fakultetu/normativni-akti/</a:t>
            </a:r>
            <a:endParaRPr lang="hr-HR" sz="2000" dirty="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hr-HR" sz="2000" dirty="0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r-HR" sz="2000" dirty="0">
                <a:solidFill>
                  <a:srgbClr val="FF0000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Pravilnik_o_studiranju-prijedipl_dipl-2023.pdf (uniri.hr)</a:t>
            </a:r>
            <a:endParaRPr lang="hr-HR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hr-HR" sz="200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hr-HR" sz="24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hr-HR" sz="24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endParaRPr lang="hr-HR" sz="24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endParaRPr lang="hr-HR" sz="2400">
              <a:cs typeface="Calibri" panose="020F0502020204030204"/>
            </a:endParaRPr>
          </a:p>
          <a:p>
            <a:pPr marL="0" indent="0">
              <a:buNone/>
            </a:pPr>
            <a:endParaRPr lang="hr-HR" sz="1800"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21559-E23A-4846-9963-D1A3C4B13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4E227-FC73-4848-BDC6-5ED88DD5DB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96" y="888093"/>
            <a:ext cx="1544517" cy="4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69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01E76-11EE-1B2B-6F1B-D504FFA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51" y="202077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 b="1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  <a:ea typeface="+mn-lt"/>
                <a:cs typeface="+mn-lt"/>
              </a:rPr>
              <a:t>PODJELA X-ICA ZA STUDENTE/ICE </a:t>
            </a:r>
            <a:r>
              <a:rPr lang="en-GB" sz="2000" b="1" u="sng" dirty="0">
                <a:solidFill>
                  <a:srgbClr val="FF0000"/>
                </a:solidFill>
                <a:ea typeface="+mn-lt"/>
                <a:cs typeface="+mn-lt"/>
              </a:rPr>
              <a:t>DVOPREDMETNIH </a:t>
            </a:r>
            <a:r>
              <a:rPr lang="en-GB" sz="2000" b="1" dirty="0">
                <a:solidFill>
                  <a:srgbClr val="FF0000"/>
                </a:solidFill>
                <a:ea typeface="+mn-lt"/>
                <a:cs typeface="+mn-lt"/>
              </a:rPr>
              <a:t>STUDIJA PREMA ABECEDNOM REDOSLIJEDU</a:t>
            </a:r>
          </a:p>
          <a:p>
            <a:pPr marL="0" indent="0">
              <a:buNone/>
            </a:pPr>
            <a:endParaRPr lang="en-GB" sz="1800" b="1">
              <a:solidFill>
                <a:srgbClr val="FF0000"/>
              </a:solidFill>
              <a:ea typeface="Calibri" panose="020F0502020204030204"/>
              <a:cs typeface="Calibri"/>
            </a:endParaRPr>
          </a:p>
          <a:p>
            <a:r>
              <a:rPr lang="en-GB" sz="2000" dirty="0">
                <a:ea typeface="Calibri" panose="020F0502020204030204"/>
                <a:cs typeface="Calibri"/>
              </a:rPr>
              <a:t>X-</a:t>
            </a:r>
            <a:r>
              <a:rPr lang="en-GB" sz="2000" err="1">
                <a:ea typeface="Calibri" panose="020F0502020204030204"/>
                <a:cs typeface="Calibri"/>
              </a:rPr>
              <a:t>icu</a:t>
            </a:r>
            <a:r>
              <a:rPr lang="en-GB" sz="2000" dirty="0">
                <a:ea typeface="Calibri" panose="020F0502020204030204"/>
                <a:cs typeface="Calibri"/>
              </a:rPr>
              <a:t> </a:t>
            </a:r>
            <a:r>
              <a:rPr lang="en-GB" sz="2000" err="1">
                <a:ea typeface="Calibri" panose="020F0502020204030204"/>
                <a:cs typeface="Calibri"/>
              </a:rPr>
              <a:t>svaki</a:t>
            </a:r>
            <a:r>
              <a:rPr lang="en-GB" sz="2000" dirty="0">
                <a:ea typeface="Calibri" panose="020F0502020204030204"/>
                <a:cs typeface="Calibri"/>
              </a:rPr>
              <a:t> student/</a:t>
            </a:r>
            <a:r>
              <a:rPr lang="en-GB" sz="2000" err="1">
                <a:ea typeface="Calibri" panose="020F0502020204030204"/>
                <a:cs typeface="Calibri"/>
              </a:rPr>
              <a:t>ica</a:t>
            </a:r>
            <a:r>
              <a:rPr lang="en-GB" sz="2000" dirty="0">
                <a:ea typeface="Calibri" panose="020F0502020204030204"/>
                <a:cs typeface="Calibri"/>
              </a:rPr>
              <a:t> </a:t>
            </a:r>
            <a:r>
              <a:rPr lang="en-GB" sz="2000" err="1">
                <a:ea typeface="Calibri" panose="020F0502020204030204"/>
                <a:cs typeface="Calibri"/>
              </a:rPr>
              <a:t>preuzima</a:t>
            </a:r>
            <a:r>
              <a:rPr lang="en-GB" sz="2000" dirty="0">
                <a:ea typeface="Calibri" panose="020F0502020204030204"/>
                <a:cs typeface="Calibri"/>
              </a:rPr>
              <a:t> </a:t>
            </a:r>
            <a:r>
              <a:rPr lang="en-GB" sz="2000" b="1" err="1">
                <a:ea typeface="Calibri" panose="020F0502020204030204"/>
                <a:cs typeface="Calibri"/>
              </a:rPr>
              <a:t>osobno</a:t>
            </a:r>
            <a:r>
              <a:rPr lang="en-GB" sz="2000" dirty="0">
                <a:ea typeface="Calibri" panose="020F0502020204030204"/>
                <a:cs typeface="Calibri"/>
              </a:rPr>
              <a:t>, </a:t>
            </a:r>
            <a:r>
              <a:rPr lang="en-GB" sz="2000" err="1">
                <a:ea typeface="Calibri" panose="020F0502020204030204"/>
                <a:cs typeface="Calibri"/>
              </a:rPr>
              <a:t>uz</a:t>
            </a:r>
            <a:r>
              <a:rPr lang="en-GB" sz="2000" dirty="0">
                <a:ea typeface="Calibri" panose="020F0502020204030204"/>
                <a:cs typeface="Calibri"/>
              </a:rPr>
              <a:t> </a:t>
            </a:r>
            <a:r>
              <a:rPr lang="en-GB" sz="2000" err="1">
                <a:ea typeface="Calibri" panose="020F0502020204030204"/>
                <a:cs typeface="Calibri"/>
              </a:rPr>
              <a:t>predočenje</a:t>
            </a:r>
            <a:r>
              <a:rPr lang="en-GB" sz="2000" dirty="0">
                <a:ea typeface="Calibri" panose="020F0502020204030204"/>
                <a:cs typeface="Calibri"/>
              </a:rPr>
              <a:t> </a:t>
            </a:r>
            <a:r>
              <a:rPr lang="en-GB" sz="2000" err="1">
                <a:ea typeface="Calibri" panose="020F0502020204030204"/>
                <a:cs typeface="Calibri"/>
              </a:rPr>
              <a:t>osobne</a:t>
            </a:r>
            <a:r>
              <a:rPr lang="en-GB" sz="2000" dirty="0">
                <a:ea typeface="Calibri" panose="020F0502020204030204"/>
                <a:cs typeface="Calibri"/>
              </a:rPr>
              <a:t> </a:t>
            </a:r>
            <a:r>
              <a:rPr lang="en-GB" sz="2000" err="1">
                <a:ea typeface="Calibri" panose="020F0502020204030204"/>
                <a:cs typeface="Calibri"/>
              </a:rPr>
              <a:t>iskaznice</a:t>
            </a:r>
            <a:r>
              <a:rPr lang="en-GB" sz="2000" dirty="0">
                <a:ea typeface="Calibri" panose="020F0502020204030204"/>
                <a:cs typeface="Calibri"/>
              </a:rPr>
              <a:t>.</a:t>
            </a:r>
          </a:p>
          <a:p>
            <a:endParaRPr lang="en-GB" sz="2000" dirty="0"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GB" sz="2000" dirty="0">
                <a:ea typeface="Calibri" panose="020F0502020204030204"/>
                <a:cs typeface="Calibri"/>
              </a:rPr>
              <a:t>NAPOMENA:</a:t>
            </a:r>
          </a:p>
          <a:p>
            <a:r>
              <a:rPr lang="en-GB" sz="2000" err="1">
                <a:cs typeface="Calibri"/>
              </a:rPr>
              <a:t>Studenti</a:t>
            </a:r>
            <a:r>
              <a:rPr lang="en-GB" sz="2000" dirty="0">
                <a:cs typeface="Calibri"/>
              </a:rPr>
              <a:t>/</a:t>
            </a:r>
            <a:r>
              <a:rPr lang="en-GB" sz="2000" err="1">
                <a:cs typeface="Calibri"/>
              </a:rPr>
              <a:t>ce</a:t>
            </a:r>
            <a:r>
              <a:rPr lang="en-GB" sz="2000" dirty="0">
                <a:cs typeface="Calibri"/>
              </a:rPr>
              <a:t> </a:t>
            </a:r>
            <a:r>
              <a:rPr lang="en-GB" sz="2000" err="1">
                <a:cs typeface="Calibri"/>
              </a:rPr>
              <a:t>jednopredmetnih</a:t>
            </a:r>
            <a:r>
              <a:rPr lang="en-GB" sz="2000" dirty="0">
                <a:cs typeface="Calibri"/>
              </a:rPr>
              <a:t> </a:t>
            </a:r>
            <a:r>
              <a:rPr lang="en-GB" sz="2000" err="1">
                <a:cs typeface="Calibri"/>
              </a:rPr>
              <a:t>studija</a:t>
            </a:r>
            <a:r>
              <a:rPr lang="en-GB" sz="2000" dirty="0">
                <a:cs typeface="Calibri"/>
              </a:rPr>
              <a:t> </a:t>
            </a:r>
            <a:r>
              <a:rPr lang="en-GB" sz="2000" err="1">
                <a:cs typeface="Calibri"/>
              </a:rPr>
              <a:t>će</a:t>
            </a:r>
            <a:r>
              <a:rPr lang="en-GB" sz="2000" dirty="0">
                <a:cs typeface="Calibri"/>
              </a:rPr>
              <a:t> x-ice </a:t>
            </a:r>
            <a:r>
              <a:rPr lang="en-GB" sz="2000" err="1">
                <a:cs typeface="Calibri"/>
              </a:rPr>
              <a:t>preuzeti</a:t>
            </a:r>
            <a:r>
              <a:rPr lang="en-GB" sz="2000" dirty="0">
                <a:cs typeface="Calibri"/>
              </a:rPr>
              <a:t> </a:t>
            </a:r>
            <a:r>
              <a:rPr lang="en-GB" sz="2000" err="1">
                <a:cs typeface="Calibri"/>
              </a:rPr>
              <a:t>na</a:t>
            </a:r>
            <a:r>
              <a:rPr lang="en-GB" sz="2000" dirty="0">
                <a:cs typeface="Calibri"/>
              </a:rPr>
              <a:t> </a:t>
            </a:r>
            <a:r>
              <a:rPr lang="en-GB" sz="2000" err="1">
                <a:cs typeface="Calibri"/>
              </a:rPr>
              <a:t>odsjecima</a:t>
            </a:r>
            <a:r>
              <a:rPr lang="en-GB" sz="2000" dirty="0">
                <a:cs typeface="Calibri"/>
              </a:rPr>
              <a:t>.</a:t>
            </a:r>
            <a:endParaRPr lang="en-GB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GB" sz="1800" dirty="0">
              <a:ea typeface="Calibri"/>
              <a:cs typeface="Calibri"/>
            </a:endParaRPr>
          </a:p>
        </p:txBody>
      </p:sp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84CAB26-D42F-3949-55D6-E634852E7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E91164-7221-A956-6700-9139E89E5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96" y="888093"/>
            <a:ext cx="1544517" cy="4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3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806C-B24E-9D2C-DCD6-1A21D12FA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029" y="197430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ea typeface="+mn-lt"/>
                <a:cs typeface="+mn-lt"/>
                <a:hlinkClick r:id="rId2"/>
              </a:rPr>
              <a:t>Internacionalizacija i mobilnost</a:t>
            </a:r>
            <a:endParaRPr lang="en-GB" sz="2000">
              <a:ea typeface="Calibri" panose="020F0502020204030204"/>
              <a:cs typeface="Calibri"/>
            </a:endParaRPr>
          </a:p>
          <a:p>
            <a:r>
              <a:rPr lang="en-GB" sz="2000" dirty="0" err="1">
                <a:cs typeface="Calibri"/>
              </a:rPr>
              <a:t>Ured</a:t>
            </a:r>
            <a:r>
              <a:rPr lang="en-GB" sz="2000" dirty="0">
                <a:cs typeface="Calibri"/>
              </a:rPr>
              <a:t> za </a:t>
            </a:r>
            <a:r>
              <a:rPr lang="en-GB" sz="2000" dirty="0" err="1">
                <a:cs typeface="Calibri"/>
              </a:rPr>
              <a:t>projekte</a:t>
            </a:r>
            <a:r>
              <a:rPr lang="en-GB" sz="2000" dirty="0">
                <a:cs typeface="Calibri"/>
              </a:rPr>
              <a:t> </a:t>
            </a:r>
            <a:endParaRPr lang="en-GB" sz="2000">
              <a:ea typeface="Calibri"/>
              <a:cs typeface="Calibri"/>
            </a:endParaRPr>
          </a:p>
          <a:p>
            <a:r>
              <a:rPr lang="en-GB" sz="2000" err="1">
                <a:ea typeface="+mn-lt"/>
                <a:cs typeface="+mn-lt"/>
              </a:rPr>
              <a:t>Yufe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err="1">
                <a:ea typeface="+mn-lt"/>
                <a:cs typeface="+mn-lt"/>
              </a:rPr>
              <a:t>i</a:t>
            </a:r>
            <a:r>
              <a:rPr lang="en-GB" sz="2000" dirty="0">
                <a:ea typeface="+mn-lt"/>
                <a:cs typeface="+mn-lt"/>
              </a:rPr>
              <a:t> Erasmus</a:t>
            </a:r>
          </a:p>
          <a:p>
            <a:r>
              <a:rPr lang="en-GB" sz="2000" dirty="0">
                <a:ea typeface="+mn-lt"/>
                <a:cs typeface="+mn-lt"/>
              </a:rPr>
              <a:t>Alumni </a:t>
            </a:r>
            <a:r>
              <a:rPr lang="en-GB" sz="2000" dirty="0" err="1">
                <a:ea typeface="+mn-lt"/>
                <a:cs typeface="+mn-lt"/>
              </a:rPr>
              <a:t>zajednica</a:t>
            </a:r>
            <a:endParaRPr lang="en-GB" sz="2000" dirty="0">
              <a:ea typeface="+mn-lt"/>
              <a:cs typeface="+mn-lt"/>
            </a:endParaRPr>
          </a:p>
          <a:p>
            <a:r>
              <a:rPr lang="en-GB" sz="2000" dirty="0">
                <a:cs typeface="Calibri"/>
              </a:rPr>
              <a:t>Dani </a:t>
            </a:r>
            <a:r>
              <a:rPr lang="en-GB" sz="2000" dirty="0" err="1">
                <a:cs typeface="Calibri"/>
              </a:rPr>
              <a:t>karijera</a:t>
            </a:r>
            <a:r>
              <a:rPr lang="en-GB" sz="2000" dirty="0">
                <a:cs typeface="Calibri"/>
              </a:rPr>
              <a:t> UNIRI</a:t>
            </a:r>
            <a:endParaRPr lang="en-GB" sz="2000">
              <a:ea typeface="Calibri"/>
              <a:cs typeface="Calibri"/>
            </a:endParaRPr>
          </a:p>
          <a:p>
            <a:r>
              <a:rPr lang="en-GB" sz="2000" dirty="0" err="1">
                <a:cs typeface="Calibri"/>
              </a:rPr>
              <a:t>Volontiranje</a:t>
            </a:r>
            <a:endParaRPr lang="en-GB" sz="2000" dirty="0">
              <a:ea typeface="Calibri" panose="020F0502020204030204"/>
              <a:cs typeface="Calibri"/>
            </a:endParaRPr>
          </a:p>
          <a:p>
            <a:r>
              <a:rPr lang="en-GB" sz="2000" err="1">
                <a:cs typeface="Calibri"/>
              </a:rPr>
              <a:t>Izvannastavne</a:t>
            </a:r>
            <a:r>
              <a:rPr lang="en-GB" sz="2000" dirty="0">
                <a:cs typeface="Calibri"/>
              </a:rPr>
              <a:t> </a:t>
            </a:r>
            <a:r>
              <a:rPr lang="en-GB" sz="2000" err="1">
                <a:cs typeface="Calibri"/>
              </a:rPr>
              <a:t>aktivnosti</a:t>
            </a:r>
            <a:endParaRPr lang="en-GB" sz="2000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en-GB" sz="1800">
              <a:cs typeface="Calibri"/>
            </a:endParaRPr>
          </a:p>
        </p:txBody>
      </p:sp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54F00A8-A535-DEEE-C179-119C111D0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75C94C-3FAF-1EB9-6963-60EE2C15B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96" y="888093"/>
            <a:ext cx="1544517" cy="4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0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C4DE1E-B675-4205-8A42-C91BB917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CC40B-0B20-4367-8379-46A50E834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63" y="888093"/>
            <a:ext cx="1544517" cy="46756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864CAB-4899-B9BF-6BA0-5D3253A1B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44" y="2415268"/>
            <a:ext cx="10941955" cy="402476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hr-HR" b="1" i="1" dirty="0">
                <a:ea typeface="+mn-lt"/>
                <a:cs typeface="+mn-lt"/>
              </a:rPr>
              <a:t>   </a:t>
            </a:r>
            <a:r>
              <a:rPr lang="hr-HR" sz="2300" b="1" dirty="0">
                <a:solidFill>
                  <a:srgbClr val="1F3864"/>
                </a:solidFill>
                <a:ea typeface="+mn-lt"/>
                <a:cs typeface="+mn-lt"/>
              </a:rPr>
              <a:t>Knjižnica Fakulteta - Knjižnica FFRI</a:t>
            </a:r>
          </a:p>
          <a:p>
            <a:pPr marL="0" indent="0">
              <a:buNone/>
            </a:pPr>
            <a:endParaRPr lang="hr-HR" sz="800" b="1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hr-HR" sz="1800" dirty="0">
                <a:ea typeface="+mn-lt"/>
                <a:cs typeface="+mn-lt"/>
              </a:rPr>
              <a:t>Knjižnični fond je interdisciplinaran, pretežito društveno-humanističkog sadržaja, prilagođen potrebama studija i znanstvenog rada na Fakultetu, s približno 90 000 jedinica knjižnične građe</a:t>
            </a:r>
            <a:endParaRPr lang="hr-HR" sz="1800">
              <a:ea typeface="Calibri" panose="020F0502020204030204"/>
              <a:cs typeface="Calibri" panose="020F0502020204030204"/>
            </a:endParaRPr>
          </a:p>
          <a:p>
            <a:r>
              <a:rPr lang="hr-HR" sz="1800" dirty="0">
                <a:ea typeface="+mn-lt"/>
                <a:cs typeface="+mn-lt"/>
              </a:rPr>
              <a:t>Korisnicima je omogućen </a:t>
            </a:r>
            <a:r>
              <a:rPr lang="hr-HR" sz="1800" b="1" dirty="0">
                <a:ea typeface="+mn-lt"/>
                <a:cs typeface="+mn-lt"/>
              </a:rPr>
              <a:t>slobodan pristup fondu</a:t>
            </a:r>
            <a:r>
              <a:rPr lang="hr-HR" sz="1800" dirty="0">
                <a:ea typeface="+mn-lt"/>
                <a:cs typeface="+mn-lt"/>
              </a:rPr>
              <a:t> te korištenje </a:t>
            </a:r>
            <a:r>
              <a:rPr lang="hr-HR" sz="1800" b="1" dirty="0">
                <a:ea typeface="+mn-lt"/>
                <a:cs typeface="+mn-lt"/>
              </a:rPr>
              <a:t>čitaonice</a:t>
            </a:r>
            <a:r>
              <a:rPr lang="hr-HR" sz="1800" dirty="0">
                <a:ea typeface="+mn-lt"/>
                <a:cs typeface="+mn-lt"/>
              </a:rPr>
              <a:t> za tihi rad i učenje</a:t>
            </a:r>
          </a:p>
          <a:p>
            <a:r>
              <a:rPr lang="hr-HR" sz="1800" dirty="0">
                <a:ea typeface="+mn-lt"/>
                <a:cs typeface="+mn-lt"/>
              </a:rPr>
              <a:t>Na </a:t>
            </a:r>
            <a:r>
              <a:rPr lang="hr-HR" sz="1800" dirty="0">
                <a:ea typeface="+mn-lt"/>
                <a:cs typeface="+mn-lt"/>
                <a:hlinkClick r:id="rId4"/>
              </a:rPr>
              <a:t>web stranici Knjižnice</a:t>
            </a:r>
            <a:r>
              <a:rPr lang="hr-HR" sz="1800" dirty="0">
                <a:ea typeface="+mn-lt"/>
                <a:cs typeface="+mn-lt"/>
              </a:rPr>
              <a:t> moguće je preuzeti </a:t>
            </a:r>
            <a:r>
              <a:rPr lang="hr-HR" sz="1800" dirty="0">
                <a:ea typeface="+mn-lt"/>
                <a:cs typeface="+mn-lt"/>
                <a:hlinkClick r:id="rId5"/>
              </a:rPr>
              <a:t>Vodič za korisnike</a:t>
            </a:r>
            <a:r>
              <a:rPr lang="hr-HR" sz="1800" dirty="0">
                <a:ea typeface="+mn-lt"/>
                <a:cs typeface="+mn-lt"/>
              </a:rPr>
              <a:t> , </a:t>
            </a:r>
            <a:r>
              <a:rPr lang="hr-HR" sz="1800" dirty="0">
                <a:ea typeface="+mn-lt"/>
                <a:cs typeface="+mn-lt"/>
                <a:hlinkClick r:id="rId6"/>
              </a:rPr>
              <a:t>Edukaciju korisnika</a:t>
            </a:r>
            <a:r>
              <a:rPr lang="hr-HR" sz="1800" dirty="0">
                <a:ea typeface="+mn-lt"/>
                <a:cs typeface="+mn-lt"/>
              </a:rPr>
              <a:t> i pristupiti </a:t>
            </a:r>
            <a:r>
              <a:rPr lang="hr-HR" sz="1800" dirty="0">
                <a:ea typeface="+mn-lt"/>
                <a:cs typeface="+mn-lt"/>
                <a:hlinkClick r:id="rId7"/>
              </a:rPr>
              <a:t>online katalogu</a:t>
            </a:r>
            <a:r>
              <a:rPr lang="hr-HR" sz="1800" dirty="0">
                <a:ea typeface="+mn-lt"/>
                <a:cs typeface="+mn-lt"/>
              </a:rPr>
              <a:t> Knjižnice te ostalim korisnim i informativnim sadržajima</a:t>
            </a:r>
            <a:endParaRPr lang="hr-HR" sz="18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hr-HR" sz="1800" dirty="0">
                <a:cs typeface="Calibri"/>
              </a:rPr>
              <a:t> </a:t>
            </a:r>
            <a:r>
              <a:rPr lang="hr-HR" dirty="0">
                <a:cs typeface="Calibri"/>
              </a:rPr>
              <a:t> </a:t>
            </a:r>
            <a:r>
              <a:rPr lang="hr-HR" b="1" dirty="0">
                <a:solidFill>
                  <a:srgbClr val="A74128"/>
                </a:solidFill>
                <a:cs typeface="Calibri"/>
              </a:rPr>
              <a:t>                                   </a:t>
            </a:r>
            <a:endParaRPr lang="hr-HR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hr-HR" sz="2200" b="1" i="1" dirty="0">
                <a:solidFill>
                  <a:srgbClr val="A74128"/>
                </a:solidFill>
                <a:cs typeface="Calibri"/>
              </a:rPr>
              <a:t>                                               Dobro došli u Knjižnicu FFRI! </a:t>
            </a:r>
            <a:endParaRPr lang="hr-HR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hr-HR" sz="2200" b="1" i="1" dirty="0">
                <a:solidFill>
                  <a:srgbClr val="A74128"/>
                </a:solidFill>
                <a:cs typeface="Calibri"/>
              </a:rPr>
              <a:t> </a:t>
            </a:r>
            <a:r>
              <a:rPr lang="hr-HR" i="1" dirty="0">
                <a:solidFill>
                  <a:srgbClr val="4A545C"/>
                </a:solidFill>
                <a:cs typeface="Calibri"/>
              </a:rPr>
              <a:t> </a:t>
            </a:r>
            <a:r>
              <a:rPr lang="hr-HR" i="1" dirty="0">
                <a:cs typeface="Calibri"/>
              </a:rPr>
              <a:t>  </a:t>
            </a:r>
            <a:endParaRPr lang="hr-HR" sz="8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hr-HR" sz="1400" b="1" dirty="0">
                <a:solidFill>
                  <a:srgbClr val="4A545C"/>
                </a:solidFill>
                <a:latin typeface="Arial"/>
                <a:ea typeface="Calibri"/>
                <a:cs typeface="Arial"/>
              </a:rPr>
              <a:t>                  </a:t>
            </a:r>
            <a:r>
              <a:rPr lang="hr-HR" sz="1400" b="1" dirty="0">
                <a:solidFill>
                  <a:srgbClr val="1F3864"/>
                </a:solidFill>
                <a:latin typeface="Arial"/>
                <a:ea typeface="Calibri"/>
                <a:cs typeface="Arial"/>
              </a:rPr>
              <a:t>Jedina stvar koju sa sigurnošću moraš znati je: lokacija knjižnice</a:t>
            </a:r>
            <a:r>
              <a:rPr lang="hr-HR" sz="1400" dirty="0">
                <a:solidFill>
                  <a:srgbClr val="1F3864"/>
                </a:solidFill>
                <a:latin typeface="Arial"/>
                <a:ea typeface="Calibri"/>
                <a:cs typeface="Arial"/>
              </a:rPr>
              <a:t>. – Albert Einstein</a:t>
            </a:r>
            <a:endParaRPr lang="hr-HR" sz="1400" dirty="0">
              <a:solidFill>
                <a:srgbClr val="1F3864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hr-HR" i="1">
              <a:ea typeface="Calibri"/>
              <a:cs typeface="Calibri"/>
            </a:endParaRPr>
          </a:p>
        </p:txBody>
      </p:sp>
      <p:pic>
        <p:nvPicPr>
          <p:cNvPr id="10" name="Picture 10" descr="A picture containing text, floor, indoor, table&#10;&#10;Description automatically generated">
            <a:extLst>
              <a:ext uri="{FF2B5EF4-FFF2-40B4-BE49-F238E27FC236}">
                <a16:creationId xmlns:a16="http://schemas.microsoft.com/office/drawing/2014/main" id="{8FF0CD7A-B4D1-5DFF-12A3-F916110E3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6687" y="446314"/>
            <a:ext cx="3341912" cy="2227941"/>
          </a:xfrm>
          <a:prstGeom prst="rect">
            <a:avLst/>
          </a:prstGeom>
        </p:spPr>
      </p:pic>
      <p:pic>
        <p:nvPicPr>
          <p:cNvPr id="2" name="Picture 3" descr="Qr code&#10;&#10;Description automatically generated">
            <a:extLst>
              <a:ext uri="{FF2B5EF4-FFF2-40B4-BE49-F238E27FC236}">
                <a16:creationId xmlns:a16="http://schemas.microsoft.com/office/drawing/2014/main" id="{F78562B9-9AC6-A154-D5A1-C9B995D735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4757" y="4996542"/>
            <a:ext cx="1346201" cy="134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41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C4DE1E-B675-4205-8A42-C91BB917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CC40B-0B20-4367-8379-46A50E834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63" y="888093"/>
            <a:ext cx="1544517" cy="46756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864CAB-4899-B9BF-6BA0-5D3253A1B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18" y="1871142"/>
            <a:ext cx="10941955" cy="402476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hr-HR" b="1" i="1" dirty="0">
                <a:ea typeface="+mn-lt"/>
                <a:cs typeface="+mn-lt"/>
              </a:rPr>
              <a:t>  </a:t>
            </a:r>
            <a:r>
              <a:rPr lang="hr-HR" sz="2300" b="1" dirty="0">
                <a:ea typeface="+mn-lt"/>
                <a:cs typeface="+mn-lt"/>
              </a:rPr>
              <a:t> </a:t>
            </a:r>
            <a:r>
              <a:rPr lang="hr-HR" sz="2300" b="1" dirty="0">
                <a:solidFill>
                  <a:srgbClr val="1F3864"/>
                </a:solidFill>
                <a:ea typeface="+mn-lt"/>
                <a:cs typeface="+mn-lt"/>
              </a:rPr>
              <a:t>Knjižnica Fakulteta - Knjižnica FFRI</a:t>
            </a:r>
          </a:p>
          <a:p>
            <a:pPr marL="0" indent="0">
              <a:buNone/>
            </a:pPr>
            <a:endParaRPr lang="hr-HR" sz="800" b="1">
              <a:ea typeface="+mn-lt"/>
              <a:cs typeface="+mn-lt"/>
            </a:endParaRPr>
          </a:p>
          <a:p>
            <a:r>
              <a:rPr lang="hr-HR" sz="1800" dirty="0">
                <a:ea typeface="+mn-lt"/>
                <a:cs typeface="+mn-lt"/>
              </a:rPr>
              <a:t>Knjižnica se nalazi na trećem katu zgrade Fakulteta u prostoriji F-304 </a:t>
            </a:r>
            <a:endParaRPr lang="hr-HR" sz="1800" b="1" dirty="0">
              <a:ea typeface="+mn-lt"/>
              <a:cs typeface="+mn-lt"/>
            </a:endParaRPr>
          </a:p>
          <a:p>
            <a:r>
              <a:rPr lang="hr-HR" sz="1800" dirty="0">
                <a:ea typeface="+mn-lt"/>
                <a:cs typeface="+mn-lt"/>
              </a:rPr>
              <a:t>Radno vrijeme Knjižnice je od ponedjeljka do petka od 9:00 do 17:00 sati</a:t>
            </a:r>
          </a:p>
          <a:p>
            <a:r>
              <a:rPr lang="hr-HR" sz="1800" dirty="0">
                <a:cs typeface="Calibri"/>
              </a:rPr>
              <a:t>Studenti</a:t>
            </a:r>
            <a:r>
              <a:rPr lang="hr-HR" sz="1800" dirty="0">
                <a:ea typeface="+mn-lt"/>
                <a:cs typeface="+mn-lt"/>
              </a:rPr>
              <a:t> postaju korisnici Knjižnice predočenjem </a:t>
            </a:r>
            <a:r>
              <a:rPr lang="hr-HR" sz="1800" b="1" dirty="0">
                <a:ea typeface="+mn-lt"/>
                <a:cs typeface="+mn-lt"/>
              </a:rPr>
              <a:t>potpisane upisnice</a:t>
            </a:r>
            <a:r>
              <a:rPr lang="hr-HR" sz="1800" dirty="0">
                <a:ea typeface="+mn-lt"/>
                <a:cs typeface="+mn-lt"/>
              </a:rPr>
              <a:t> i studentske iskaznice - </a:t>
            </a:r>
            <a:r>
              <a:rPr lang="hr-HR" sz="1800" dirty="0" err="1">
                <a:ea typeface="+mn-lt"/>
                <a:cs typeface="+mn-lt"/>
              </a:rPr>
              <a:t>iksice</a:t>
            </a:r>
            <a:r>
              <a:rPr lang="hr-HR" sz="1800" dirty="0">
                <a:ea typeface="+mn-lt"/>
                <a:cs typeface="+mn-lt"/>
              </a:rPr>
              <a:t> </a:t>
            </a:r>
            <a:endParaRPr lang="hr-HR" sz="1800" dirty="0">
              <a:ea typeface="Calibri" panose="020F0502020204030204"/>
              <a:cs typeface="Calibri" panose="020F0502020204030204"/>
            </a:endParaRPr>
          </a:p>
          <a:p>
            <a:r>
              <a:rPr lang="hr-HR" sz="1800" dirty="0">
                <a:ea typeface="+mn-lt"/>
                <a:cs typeface="+mn-lt"/>
                <a:hlinkClick r:id="rId4"/>
              </a:rPr>
              <a:t>Upisnica</a:t>
            </a:r>
            <a:r>
              <a:rPr lang="hr-HR" sz="1800" dirty="0">
                <a:ea typeface="+mn-lt"/>
                <a:cs typeface="+mn-lt"/>
              </a:rPr>
              <a:t> se može preuzeti na </a:t>
            </a:r>
            <a:r>
              <a:rPr lang="hr-HR" sz="1800" dirty="0">
                <a:ea typeface="+mn-lt"/>
                <a:cs typeface="+mn-lt"/>
                <a:hlinkClick r:id="rId5"/>
              </a:rPr>
              <a:t>web stranici Knjižnice</a:t>
            </a:r>
            <a:r>
              <a:rPr lang="hr-HR" sz="1800" dirty="0">
                <a:ea typeface="+mn-lt"/>
                <a:cs typeface="+mn-lt"/>
              </a:rPr>
              <a:t> ili osobno u Knjižnici </a:t>
            </a:r>
          </a:p>
          <a:p>
            <a:r>
              <a:rPr lang="hr-HR" sz="1800" dirty="0">
                <a:ea typeface="+mn-lt"/>
                <a:cs typeface="+mn-lt"/>
              </a:rPr>
              <a:t>Ispunjenu i potpisanu upisnicu moguće je poslati na e-mail </a:t>
            </a:r>
            <a:r>
              <a:rPr lang="hr-HR" sz="1800" dirty="0">
                <a:ea typeface="+mn-lt"/>
                <a:cs typeface="+mn-lt"/>
                <a:hlinkClick r:id="rId6"/>
              </a:rPr>
              <a:t>knjiznica@ffri.uniri.hr</a:t>
            </a:r>
            <a:r>
              <a:rPr lang="hr-HR" sz="1800" dirty="0">
                <a:ea typeface="+mn-lt"/>
                <a:cs typeface="+mn-lt"/>
              </a:rPr>
              <a:t> ili donijeti osobno u Knjižnicu</a:t>
            </a:r>
            <a:endParaRPr lang="hr-HR" sz="1800">
              <a:ea typeface="Calibri"/>
              <a:cs typeface="Calibri" panose="020F0502020204030204"/>
            </a:endParaRPr>
          </a:p>
          <a:p>
            <a:r>
              <a:rPr lang="hr-HR" sz="1800" dirty="0">
                <a:ea typeface="+mn-lt"/>
                <a:cs typeface="+mn-lt"/>
              </a:rPr>
              <a:t>Studentska iskaznica ujedno je i članska iskaznica Knjižnice, a članstvo u Knjižnici je besplatno</a:t>
            </a:r>
          </a:p>
          <a:p>
            <a:r>
              <a:rPr lang="hr-HR" sz="1800" b="1" dirty="0">
                <a:ea typeface="+mn-lt"/>
                <a:cs typeface="+mn-lt"/>
              </a:rPr>
              <a:t>Online upis</a:t>
            </a:r>
            <a:r>
              <a:rPr lang="hr-HR" sz="1800" dirty="0">
                <a:ea typeface="+mn-lt"/>
                <a:cs typeface="+mn-lt"/>
              </a:rPr>
              <a:t> moguć je putem aplikacije unosom AAI identiteta na </a:t>
            </a:r>
            <a:r>
              <a:rPr lang="hr-HR" sz="1800" dirty="0">
                <a:ea typeface="+mn-lt"/>
                <a:cs typeface="+mn-lt"/>
                <a:hlinkClick r:id="rId7"/>
              </a:rPr>
              <a:t>poveznici</a:t>
            </a:r>
            <a:r>
              <a:rPr lang="hr-HR" sz="1800" dirty="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endParaRPr lang="hr-HR" sz="2200" i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hr-HR" sz="2200" i="1" dirty="0">
                <a:ea typeface="Calibri"/>
                <a:cs typeface="Calibri"/>
              </a:rPr>
              <a:t>            </a:t>
            </a:r>
            <a:r>
              <a:rPr lang="hr-HR" sz="2200" i="1" dirty="0">
                <a:solidFill>
                  <a:srgbClr val="000000"/>
                </a:solidFill>
                <a:ea typeface="Calibri"/>
                <a:cs typeface="Calibri"/>
              </a:rPr>
              <a:t>   </a:t>
            </a:r>
            <a:r>
              <a:rPr lang="hr-HR" sz="2200" i="1" dirty="0">
                <a:solidFill>
                  <a:srgbClr val="1F3864"/>
                </a:solidFill>
                <a:ea typeface="Calibri"/>
                <a:cs typeface="Calibri"/>
              </a:rPr>
              <a:t> Za sva pitanja slobodno nam se obratite na mail: knjiznica@ffri.uniri.hr</a:t>
            </a:r>
            <a:endParaRPr lang="hr-HR" sz="1800" dirty="0">
              <a:solidFill>
                <a:srgbClr val="1F3864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hr-HR" sz="1800">
              <a:ea typeface="Calibri"/>
              <a:cs typeface="Calibri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8FF0CD7A-B4D1-5DFF-12A3-F916110E3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7988" y="543770"/>
            <a:ext cx="3341912" cy="22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103D4-5841-4AEA-BE51-B06574B0A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13" y="1493042"/>
            <a:ext cx="9483969" cy="533631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3A106-747A-49DC-A86D-770EC30CD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9B8F51-EE38-43C3-A850-E6F54D4D1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65" y="847988"/>
            <a:ext cx="1544517" cy="467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84C8A6-FA00-4356-A3C5-C5DC2B717D21}"/>
              </a:ext>
            </a:extLst>
          </p:cNvPr>
          <p:cNvSpPr txBox="1"/>
          <p:nvPr/>
        </p:nvSpPr>
        <p:spPr>
          <a:xfrm>
            <a:off x="5902269" y="216628"/>
            <a:ext cx="6049108" cy="12772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2400" b="1" i="1" dirty="0">
                <a:solidFill>
                  <a:srgbClr val="FF0000"/>
                </a:solidFill>
              </a:rPr>
              <a:t>SVEUČILIŠNI SAVJETOVALIŠNI CENTAR </a:t>
            </a:r>
            <a:endParaRPr lang="hr-HR" sz="2400" b="1" i="1" dirty="0">
              <a:solidFill>
                <a:srgbClr val="FF0000"/>
              </a:solidFill>
              <a:ea typeface="Calibri" panose="020F0502020204030204"/>
              <a:cs typeface="Calibri"/>
            </a:endParaRPr>
          </a:p>
          <a:p>
            <a:r>
              <a:rPr lang="hr-HR" sz="1200" dirty="0">
                <a:solidFill>
                  <a:srgbClr val="000000"/>
                </a:solidFill>
                <a:latin typeface="Aptos"/>
                <a:cs typeface="Arial"/>
              </a:rPr>
              <a:t>Na hrvatskom jeziku: </a:t>
            </a:r>
            <a:r>
              <a:rPr lang="hr-HR" sz="1200" dirty="0">
                <a:solidFill>
                  <a:srgbClr val="242424"/>
                </a:solidFill>
                <a:latin typeface="Aptos"/>
                <a:cs typeface="Arial"/>
                <a:hlinkClick r:id="rId5"/>
              </a:rPr>
              <a:t>https://youtu.be/vR0_HqFixqY</a:t>
            </a:r>
            <a:endParaRPr lang="hr-HR"/>
          </a:p>
          <a:p>
            <a:r>
              <a:rPr lang="hr-HR" sz="1200" dirty="0">
                <a:solidFill>
                  <a:srgbClr val="000000"/>
                </a:solidFill>
                <a:latin typeface="Aptos"/>
                <a:cs typeface="Arial"/>
              </a:rPr>
              <a:t>Na engleskom jeziku: </a:t>
            </a:r>
            <a:r>
              <a:rPr lang="hr-HR" sz="1200" dirty="0">
                <a:solidFill>
                  <a:srgbClr val="242424"/>
                </a:solidFill>
                <a:latin typeface="Aptos"/>
                <a:cs typeface="Arial"/>
                <a:hlinkClick r:id="rId6"/>
              </a:rPr>
              <a:t>https://youtu.be/5oGU1lwUaKw</a:t>
            </a:r>
            <a:endParaRPr lang="hr-HR"/>
          </a:p>
          <a:p>
            <a:endParaRPr lang="hr-HR"/>
          </a:p>
          <a:p>
            <a:endParaRPr lang="hr-HR" sz="1100" dirty="0">
              <a:solidFill>
                <a:srgbClr val="24242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034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48A7D-FD58-4A6B-9015-76EC12E0C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708" y="2088320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rgbClr val="00B050"/>
                </a:solidFill>
              </a:rPr>
              <a:t>KORISNI LINKOVI</a:t>
            </a:r>
          </a:p>
          <a:p>
            <a:pPr marL="0" indent="0">
              <a:buNone/>
            </a:pPr>
            <a:endParaRPr lang="hr-HR" sz="1800" b="1"/>
          </a:p>
          <a:p>
            <a:pPr>
              <a:buFont typeface="Arial" panose="05000000000000000000" pitchFamily="2" charset="2"/>
              <a:buChar char="•"/>
            </a:pPr>
            <a:r>
              <a:rPr lang="hr-HR" sz="2000" dirty="0">
                <a:ea typeface="+mn-lt"/>
                <a:cs typeface="+mn-lt"/>
                <a:hlinkClick r:id="rId2"/>
              </a:rPr>
              <a:t>https://sic.uniri.hr/files/Dokumenti/Upute/aai-identitet.pdf</a:t>
            </a:r>
            <a:r>
              <a:rPr lang="hr-HR" sz="2000" dirty="0">
                <a:ea typeface="+mn-lt"/>
                <a:cs typeface="+mn-lt"/>
              </a:rPr>
              <a:t> </a:t>
            </a:r>
            <a:endParaRPr lang="hr-HR" sz="2000" dirty="0">
              <a:ea typeface="Calibri"/>
              <a:cs typeface="Calibri"/>
            </a:endParaRPr>
          </a:p>
          <a:p>
            <a:pPr>
              <a:buFont typeface="Arial" panose="05000000000000000000" pitchFamily="2" charset="2"/>
              <a:buChar char="•"/>
            </a:pPr>
            <a:endParaRPr lang="hr-HR" sz="2000" dirty="0">
              <a:ea typeface="Calibri"/>
              <a:cs typeface="Calibri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hr-HR" sz="2000" dirty="0">
                <a:ea typeface="+mn-lt"/>
                <a:cs typeface="+mn-lt"/>
                <a:hlinkClick r:id="rId3"/>
              </a:rPr>
              <a:t>https://sic.uniri.hr/files/Dokumenti/Upute/UputaOffice365_studenti_1_1.pdf</a:t>
            </a:r>
            <a:r>
              <a:rPr lang="hr-HR" sz="2000" dirty="0">
                <a:ea typeface="+mn-lt"/>
                <a:cs typeface="+mn-lt"/>
              </a:rPr>
              <a:t> </a:t>
            </a:r>
            <a:endParaRPr lang="hr-HR" sz="2000" dirty="0">
              <a:ea typeface="Calibri"/>
              <a:cs typeface="Calibri"/>
            </a:endParaRPr>
          </a:p>
          <a:p>
            <a:pPr>
              <a:buFont typeface="Arial" panose="05000000000000000000" pitchFamily="2" charset="2"/>
              <a:buChar char="•"/>
            </a:pPr>
            <a:endParaRPr lang="hr-HR" sz="2000" dirty="0">
              <a:ea typeface="Calibri"/>
              <a:cs typeface="Calibri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hr-HR" sz="2000" dirty="0">
                <a:ea typeface="+mn-lt"/>
                <a:cs typeface="+mn-lt"/>
                <a:hlinkClick r:id="rId4"/>
              </a:rPr>
              <a:t>https://sic.uniri.hr/files/Dokumenti/Upute/UNIRI_Gmail_za_studente.pdf</a:t>
            </a:r>
            <a:endParaRPr lang="hr-HR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hr-HR" sz="2000" dirty="0">
              <a:ea typeface="Calibri"/>
              <a:cs typeface="Calibri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hr-HR" sz="2000" dirty="0">
                <a:ea typeface="+mn-lt"/>
                <a:cs typeface="+mn-lt"/>
                <a:hlinkClick r:id="rId5"/>
              </a:rPr>
              <a:t>https://sic.uniri.hr/files/Dokumenti/Upute/RAD_UNIRI-upute_2019-11.pdf</a:t>
            </a:r>
            <a:r>
              <a:rPr lang="hr-HR" sz="2000" dirty="0">
                <a:ea typeface="+mn-lt"/>
                <a:cs typeface="+mn-lt"/>
              </a:rPr>
              <a:t> </a:t>
            </a:r>
            <a:endParaRPr lang="en-US" sz="2000" dirty="0"/>
          </a:p>
          <a:p>
            <a:pPr>
              <a:buFont typeface="Arial" panose="05000000000000000000" pitchFamily="2" charset="2"/>
              <a:buChar char="•"/>
            </a:pPr>
            <a:endParaRPr lang="hr-HR" sz="1800" dirty="0">
              <a:ea typeface="Calibri"/>
              <a:cs typeface="Calibri"/>
            </a:endParaRPr>
          </a:p>
          <a:p>
            <a:r>
              <a:rPr lang="hr-HR" sz="2000" dirty="0">
                <a:solidFill>
                  <a:srgbClr val="000000"/>
                </a:solidFill>
                <a:ea typeface="+mn-lt"/>
                <a:cs typeface="+mn-lt"/>
                <a:hlinkClick r:id="rId6"/>
              </a:rPr>
              <a:t>Akcija Srce za brucoše 2024. | Sveučilišni računski centar (Srce) (unizg.hr)</a:t>
            </a:r>
            <a:endParaRPr lang="hr-HR" sz="20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hr-HR" sz="1800" b="1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hr-HR" sz="18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3A580-4E12-40C6-AACC-3C8DA94D2D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C7702-DD40-4024-B175-E889A2D5E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84" y="888093"/>
            <a:ext cx="1544517" cy="4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33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165311-45C7-49A8-8367-9EC00E668CB3}"/>
              </a:ext>
            </a:extLst>
          </p:cNvPr>
          <p:cNvSpPr txBox="1"/>
          <p:nvPr/>
        </p:nvSpPr>
        <p:spPr>
          <a:xfrm>
            <a:off x="796683" y="1845469"/>
            <a:ext cx="10824430" cy="34624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b="1" dirty="0"/>
              <a:t>Katarina Vorkapić, prof. i </a:t>
            </a:r>
            <a:r>
              <a:rPr lang="hr-HR" b="1" dirty="0" err="1"/>
              <a:t>univ</a:t>
            </a:r>
            <a:r>
              <a:rPr lang="hr-HR" b="1" dirty="0"/>
              <a:t>. </a:t>
            </a:r>
            <a:r>
              <a:rPr lang="hr-HR" b="1" dirty="0" err="1"/>
              <a:t>spec</a:t>
            </a:r>
            <a:r>
              <a:rPr lang="hr-HR" b="1" dirty="0"/>
              <a:t>. </a:t>
            </a:r>
            <a:r>
              <a:rPr lang="hr-HR" b="1" dirty="0" err="1"/>
              <a:t>iur</a:t>
            </a:r>
            <a:r>
              <a:rPr lang="hr-HR" b="1" dirty="0"/>
              <a:t>.</a:t>
            </a:r>
            <a:endParaRPr lang="hr-HR" b="1" dirty="0">
              <a:ea typeface="Calibri" panose="020F0502020204030204"/>
              <a:cs typeface="Calibri"/>
            </a:endParaRPr>
          </a:p>
          <a:p>
            <a:r>
              <a:rPr lang="hr-HR" sz="2400" b="1" i="1" dirty="0">
                <a:solidFill>
                  <a:srgbClr val="FF0000"/>
                </a:solidFill>
              </a:rPr>
              <a:t>URED ZA KARIJERE</a:t>
            </a:r>
            <a:endParaRPr lang="hr-HR" sz="2400" i="1" dirty="0">
              <a:solidFill>
                <a:srgbClr val="FF0000"/>
              </a:solidFill>
              <a:ea typeface="Calibri" panose="020F0502020204030204"/>
              <a:cs typeface="Calibri"/>
            </a:endParaRPr>
          </a:p>
          <a:p>
            <a:endParaRPr lang="hr-HR" sz="2400" i="1"/>
          </a:p>
          <a:p>
            <a:r>
              <a:rPr lang="hr-HR" b="1" dirty="0">
                <a:solidFill>
                  <a:srgbClr val="0070C0"/>
                </a:solidFill>
              </a:rPr>
              <a:t>GLAVNA ZADAĆA UREDA ZA KARIJERE</a:t>
            </a:r>
            <a:endParaRPr lang="hr-HR" b="1" dirty="0">
              <a:solidFill>
                <a:srgbClr val="0070C0"/>
              </a:solidFill>
              <a:cs typeface="Calibri"/>
            </a:endParaRPr>
          </a:p>
          <a:p>
            <a:endParaRPr lang="hr-HR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Pružanje pomoći i stručne podrške studentima/</a:t>
            </a:r>
            <a:r>
              <a:rPr lang="hr-HR" dirty="0" err="1"/>
              <a:t>cama</a:t>
            </a:r>
            <a:r>
              <a:rPr lang="hr-HR" dirty="0"/>
              <a:t> Filozofskoga fakulteta u Rijeci pri njihovom profesionalnom razvoju i upravljanju karijerom.</a:t>
            </a:r>
            <a:endParaRPr lang="hr-HR" dirty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dirty="0"/>
              <a:t>Stjecanje znanja i vještina neophodnih za tržište rada.</a:t>
            </a:r>
            <a:endParaRPr lang="hr-HR" dirty="0">
              <a:cs typeface="Calibri"/>
            </a:endParaRPr>
          </a:p>
          <a:p>
            <a:endParaRPr lang="hr-HR"/>
          </a:p>
          <a:p>
            <a:endParaRPr lang="hr-H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4DE1E-B675-4205-8A42-C91BB917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78493"/>
            <a:ext cx="264795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CC40B-0B20-4367-8379-46A50E834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63" y="888093"/>
            <a:ext cx="1544517" cy="4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98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1791</Words>
  <Application>Microsoft Office PowerPoint</Application>
  <PresentationFormat>Widescreen</PresentationFormat>
  <Paragraphs>250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Segoe UI</vt:lpstr>
      <vt:lpstr>Times New Roman</vt:lpstr>
      <vt:lpstr>Wingdings</vt:lpstr>
      <vt:lpstr>Office Theme</vt:lpstr>
      <vt:lpstr>Dobro došli!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MEET &amp; GREET – Dan stručne prakse, karijera i volontiranja FFRI                       </vt:lpstr>
      <vt:lpstr>PowerPoint Presentation</vt:lpstr>
      <vt:lpstr>PowerPoint Presentation</vt:lpstr>
      <vt:lpstr>PowerPoint Presentation</vt:lpstr>
      <vt:lpstr>  MEET &amp; GREET – Dan stručne prakse, karijera i volontiranja FFRI                       </vt:lpstr>
      <vt:lpstr>PowerPoint Presentation</vt:lpstr>
      <vt:lpstr>PowerPoint Presentation</vt:lpstr>
      <vt:lpstr>PowerPoint Presentation</vt:lpstr>
      <vt:lpstr>Kako se uključiti u Studentski zbor?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Tonka Kavran</dc:creator>
  <cp:lastModifiedBy>Barbara Kalebić Maglica</cp:lastModifiedBy>
  <cp:revision>348</cp:revision>
  <dcterms:created xsi:type="dcterms:W3CDTF">2022-09-27T08:29:10Z</dcterms:created>
  <dcterms:modified xsi:type="dcterms:W3CDTF">2024-10-07T05:49:23Z</dcterms:modified>
</cp:coreProperties>
</file>